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embeddings/oleObject1.bin" ContentType="application/vnd.openxmlformats-officedocument.oleObject"/>
  <Override PartName="/ppt/embeddings/oleObject2.bin" ContentType="application/vnd.openxmlformats-officedocument.oleObject"/>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72" r:id="rId2"/>
    <p:sldId id="350" r:id="rId3"/>
    <p:sldId id="351" r:id="rId4"/>
    <p:sldId id="339" r:id="rId5"/>
    <p:sldId id="322" r:id="rId6"/>
    <p:sldId id="328" r:id="rId7"/>
    <p:sldId id="269" r:id="rId8"/>
    <p:sldId id="270" r:id="rId9"/>
    <p:sldId id="268" r:id="rId10"/>
    <p:sldId id="355" r:id="rId11"/>
    <p:sldId id="352" r:id="rId12"/>
    <p:sldId id="256" r:id="rId13"/>
    <p:sldId id="349" r:id="rId14"/>
    <p:sldId id="266" r:id="rId15"/>
    <p:sldId id="257" r:id="rId16"/>
    <p:sldId id="294" r:id="rId17"/>
    <p:sldId id="296" r:id="rId18"/>
    <p:sldId id="267" r:id="rId19"/>
    <p:sldId id="284" r:id="rId20"/>
    <p:sldId id="286" r:id="rId21"/>
    <p:sldId id="282" r:id="rId22"/>
    <p:sldId id="329" r:id="rId23"/>
    <p:sldId id="354" r:id="rId24"/>
    <p:sldId id="331" r:id="rId25"/>
    <p:sldId id="332" r:id="rId26"/>
    <p:sldId id="333" r:id="rId27"/>
    <p:sldId id="334" r:id="rId28"/>
    <p:sldId id="356" r:id="rId29"/>
    <p:sldId id="357" r:id="rId30"/>
    <p:sldId id="337" r:id="rId31"/>
    <p:sldId id="338" r:id="rId32"/>
    <p:sldId id="353" r:id="rId33"/>
    <p:sldId id="358" r:id="rId34"/>
  </p:sldIdLst>
  <p:sldSz cx="9144000" cy="6858000" type="screen4x3"/>
  <p:notesSz cx="7315200" cy="9601200"/>
  <p:defaultTextStyle>
    <a:defPPr>
      <a:defRPr lang="en-US"/>
    </a:defPPr>
    <a:lvl1pPr algn="l" rtl="0" fontAlgn="base">
      <a:spcBef>
        <a:spcPct val="0"/>
      </a:spcBef>
      <a:spcAft>
        <a:spcPct val="0"/>
      </a:spcAft>
      <a:defRPr sz="1600" kern="1200">
        <a:solidFill>
          <a:schemeClr val="tx1"/>
        </a:solidFill>
        <a:latin typeface="Trebuchet MS" pitchFamily="34" charset="0"/>
        <a:ea typeface="MS PGothic" pitchFamily="34" charset="-128"/>
        <a:cs typeface="+mn-cs"/>
      </a:defRPr>
    </a:lvl1pPr>
    <a:lvl2pPr marL="457200" algn="l" rtl="0" fontAlgn="base">
      <a:spcBef>
        <a:spcPct val="0"/>
      </a:spcBef>
      <a:spcAft>
        <a:spcPct val="0"/>
      </a:spcAft>
      <a:defRPr sz="1600" kern="1200">
        <a:solidFill>
          <a:schemeClr val="tx1"/>
        </a:solidFill>
        <a:latin typeface="Trebuchet MS" pitchFamily="34" charset="0"/>
        <a:ea typeface="MS PGothic" pitchFamily="34" charset="-128"/>
        <a:cs typeface="+mn-cs"/>
      </a:defRPr>
    </a:lvl2pPr>
    <a:lvl3pPr marL="914400" algn="l" rtl="0" fontAlgn="base">
      <a:spcBef>
        <a:spcPct val="0"/>
      </a:spcBef>
      <a:spcAft>
        <a:spcPct val="0"/>
      </a:spcAft>
      <a:defRPr sz="1600" kern="1200">
        <a:solidFill>
          <a:schemeClr val="tx1"/>
        </a:solidFill>
        <a:latin typeface="Trebuchet MS" pitchFamily="34" charset="0"/>
        <a:ea typeface="MS PGothic" pitchFamily="34" charset="-128"/>
        <a:cs typeface="+mn-cs"/>
      </a:defRPr>
    </a:lvl3pPr>
    <a:lvl4pPr marL="1371600" algn="l" rtl="0" fontAlgn="base">
      <a:spcBef>
        <a:spcPct val="0"/>
      </a:spcBef>
      <a:spcAft>
        <a:spcPct val="0"/>
      </a:spcAft>
      <a:defRPr sz="1600" kern="1200">
        <a:solidFill>
          <a:schemeClr val="tx1"/>
        </a:solidFill>
        <a:latin typeface="Trebuchet MS" pitchFamily="34" charset="0"/>
        <a:ea typeface="MS PGothic" pitchFamily="34" charset="-128"/>
        <a:cs typeface="+mn-cs"/>
      </a:defRPr>
    </a:lvl4pPr>
    <a:lvl5pPr marL="1828800" algn="l" rtl="0" fontAlgn="base">
      <a:spcBef>
        <a:spcPct val="0"/>
      </a:spcBef>
      <a:spcAft>
        <a:spcPct val="0"/>
      </a:spcAft>
      <a:defRPr sz="1600" kern="1200">
        <a:solidFill>
          <a:schemeClr val="tx1"/>
        </a:solidFill>
        <a:latin typeface="Trebuchet MS" pitchFamily="34" charset="0"/>
        <a:ea typeface="MS PGothic" pitchFamily="34" charset="-128"/>
        <a:cs typeface="+mn-cs"/>
      </a:defRPr>
    </a:lvl5pPr>
    <a:lvl6pPr marL="2286000" algn="l" defTabSz="914400" rtl="0" eaLnBrk="1" latinLnBrk="0" hangingPunct="1">
      <a:defRPr sz="1600" kern="1200">
        <a:solidFill>
          <a:schemeClr val="tx1"/>
        </a:solidFill>
        <a:latin typeface="Trebuchet MS" pitchFamily="34" charset="0"/>
        <a:ea typeface="MS PGothic" pitchFamily="34" charset="-128"/>
        <a:cs typeface="+mn-cs"/>
      </a:defRPr>
    </a:lvl6pPr>
    <a:lvl7pPr marL="2743200" algn="l" defTabSz="914400" rtl="0" eaLnBrk="1" latinLnBrk="0" hangingPunct="1">
      <a:defRPr sz="1600" kern="1200">
        <a:solidFill>
          <a:schemeClr val="tx1"/>
        </a:solidFill>
        <a:latin typeface="Trebuchet MS" pitchFamily="34" charset="0"/>
        <a:ea typeface="MS PGothic" pitchFamily="34" charset="-128"/>
        <a:cs typeface="+mn-cs"/>
      </a:defRPr>
    </a:lvl7pPr>
    <a:lvl8pPr marL="3200400" algn="l" defTabSz="914400" rtl="0" eaLnBrk="1" latinLnBrk="0" hangingPunct="1">
      <a:defRPr sz="1600" kern="1200">
        <a:solidFill>
          <a:schemeClr val="tx1"/>
        </a:solidFill>
        <a:latin typeface="Trebuchet MS" pitchFamily="34" charset="0"/>
        <a:ea typeface="MS PGothic" pitchFamily="34" charset="-128"/>
        <a:cs typeface="+mn-cs"/>
      </a:defRPr>
    </a:lvl8pPr>
    <a:lvl9pPr marL="3657600" algn="l" defTabSz="914400" rtl="0" eaLnBrk="1" latinLnBrk="0" hangingPunct="1">
      <a:defRPr sz="1600" kern="1200">
        <a:solidFill>
          <a:schemeClr val="tx1"/>
        </a:solidFill>
        <a:latin typeface="Trebuchet MS"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5388C8"/>
    <a:srgbClr val="2651CE"/>
    <a:srgbClr val="9966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704" autoAdjust="0"/>
  </p:normalViewPr>
  <p:slideViewPr>
    <p:cSldViewPr snapToGrid="0">
      <p:cViewPr>
        <p:scale>
          <a:sx n="90" d="100"/>
          <a:sy n="90" d="100"/>
        </p:scale>
        <p:origin x="-3592" y="-13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 Id="rId2"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20" name="Rectangle 4"/>
          <p:cNvSpPr>
            <a:spLocks noGrp="1" noChangeArrowheads="1"/>
          </p:cNvSpPr>
          <p:nvPr>
            <p:ph type="ftr" sz="quarter" idx="2"/>
          </p:nvPr>
        </p:nvSpPr>
        <p:spPr bwMode="auto">
          <a:xfrm>
            <a:off x="0" y="9119496"/>
            <a:ext cx="3170475" cy="480060"/>
          </a:xfrm>
          <a:prstGeom prst="rect">
            <a:avLst/>
          </a:prstGeom>
          <a:noFill/>
          <a:ln w="9525">
            <a:noFill/>
            <a:miter lim="800000"/>
            <a:headEnd/>
            <a:tailEnd/>
          </a:ln>
          <a:effectLst/>
        </p:spPr>
        <p:txBody>
          <a:bodyPr vert="horz" wrap="square" lIns="95152" tIns="47576" rIns="95152" bIns="47576" numCol="1" anchor="b" anchorCtr="0" compatLnSpc="1">
            <a:prstTxWarp prst="textNoShape">
              <a:avLst/>
            </a:prstTxWarp>
          </a:bodyPr>
          <a:lstStyle>
            <a:lvl1pPr>
              <a:defRPr sz="1200"/>
            </a:lvl1pPr>
          </a:lstStyle>
          <a:p>
            <a:pPr>
              <a:defRPr/>
            </a:pPr>
            <a:r>
              <a:rPr lang="en-US"/>
              <a:t>24 – Polarizers</a:t>
            </a:r>
          </a:p>
        </p:txBody>
      </p:sp>
      <p:sp>
        <p:nvSpPr>
          <p:cNvPr id="86021" name="Rectangle 5"/>
          <p:cNvSpPr>
            <a:spLocks noGrp="1" noChangeArrowheads="1"/>
          </p:cNvSpPr>
          <p:nvPr>
            <p:ph type="sldNum" sz="quarter" idx="3"/>
          </p:nvPr>
        </p:nvSpPr>
        <p:spPr bwMode="auto">
          <a:xfrm>
            <a:off x="4143064" y="9119496"/>
            <a:ext cx="3170475" cy="480060"/>
          </a:xfrm>
          <a:prstGeom prst="rect">
            <a:avLst/>
          </a:prstGeom>
          <a:noFill/>
          <a:ln w="9525">
            <a:noFill/>
            <a:miter lim="800000"/>
            <a:headEnd/>
            <a:tailEnd/>
          </a:ln>
          <a:effectLst/>
        </p:spPr>
        <p:txBody>
          <a:bodyPr vert="horz" wrap="square" lIns="95152" tIns="47576" rIns="95152" bIns="47576" numCol="1" anchor="b" anchorCtr="0" compatLnSpc="1">
            <a:prstTxWarp prst="textNoShape">
              <a:avLst/>
            </a:prstTxWarp>
          </a:bodyPr>
          <a:lstStyle>
            <a:lvl1pPr algn="r">
              <a:defRPr sz="1200"/>
            </a:lvl1pPr>
          </a:lstStyle>
          <a:p>
            <a:pPr>
              <a:defRPr/>
            </a:pPr>
            <a:fld id="{FE2DBE65-3C59-47CF-985C-629EF99B3C57}" type="slidenum">
              <a:rPr lang="en-US"/>
              <a:pPr>
                <a:defRPr/>
              </a:pPr>
              <a:t>‹#›</a:t>
            </a:fld>
            <a:endParaRPr lang="en-US"/>
          </a:p>
        </p:txBody>
      </p:sp>
      <p:sp>
        <p:nvSpPr>
          <p:cNvPr id="6" name="Header Placeholder 1"/>
          <p:cNvSpPr>
            <a:spLocks noGrp="1"/>
          </p:cNvSpPr>
          <p:nvPr>
            <p:ph type="hdr" sz="quarter"/>
          </p:nvPr>
        </p:nvSpPr>
        <p:spPr>
          <a:xfrm>
            <a:off x="0" y="0"/>
            <a:ext cx="3112285" cy="473484"/>
          </a:xfrm>
          <a:prstGeom prst="rect">
            <a:avLst/>
          </a:prstGeom>
        </p:spPr>
        <p:txBody>
          <a:bodyPr vert="horz" wrap="square" lIns="95152" tIns="47576" rIns="95152" bIns="47576" numCol="1" anchor="t" anchorCtr="0" compatLnSpc="1">
            <a:prstTxWarp prst="textNoShape">
              <a:avLst/>
            </a:prstTxWarp>
          </a:bodyPr>
          <a:lstStyle>
            <a:lvl1pPr>
              <a:defRPr sz="1200"/>
            </a:lvl1pPr>
          </a:lstStyle>
          <a:p>
            <a:pPr>
              <a:defRPr/>
            </a:pPr>
            <a:r>
              <a:rPr lang="en-US"/>
              <a:t>6.007 – OCW</a:t>
            </a:r>
          </a:p>
        </p:txBody>
      </p:sp>
    </p:spTree>
    <p:extLst>
      <p:ext uri="{BB962C8B-B14F-4D97-AF65-F5344CB8AC3E}">
        <p14:creationId xmlns:p14="http://schemas.microsoft.com/office/powerpoint/2010/main" val="892721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475" cy="48006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393">
              <a:defRPr sz="1200">
                <a:latin typeface="Arial" charset="0"/>
                <a:ea typeface="MS PGothic" charset="0"/>
                <a:cs typeface="MS PGothic" charset="0"/>
              </a:defRPr>
            </a:lvl1pPr>
          </a:lstStyle>
          <a:p>
            <a:pPr>
              <a:defRPr/>
            </a:pPr>
            <a:endParaRPr lang="en-US"/>
          </a:p>
        </p:txBody>
      </p:sp>
      <p:sp>
        <p:nvSpPr>
          <p:cNvPr id="6147" name="Rectangle 3"/>
          <p:cNvSpPr>
            <a:spLocks noGrp="1" noChangeArrowheads="1"/>
          </p:cNvSpPr>
          <p:nvPr>
            <p:ph type="dt" idx="1"/>
          </p:nvPr>
        </p:nvSpPr>
        <p:spPr bwMode="auto">
          <a:xfrm>
            <a:off x="4143064" y="0"/>
            <a:ext cx="3170475" cy="48006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393">
              <a:defRPr sz="1200">
                <a:latin typeface="Arial" charset="0"/>
                <a:ea typeface="MS PGothic" charset="0"/>
                <a:cs typeface="MS PGothic" charset="0"/>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119496"/>
            <a:ext cx="3170475" cy="480060"/>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393">
              <a:defRPr sz="1200">
                <a:latin typeface="Arial" charset="0"/>
                <a:ea typeface="MS PGothic" charset="0"/>
                <a:cs typeface="MS PGothic" charset="0"/>
              </a:defRPr>
            </a:lvl1pPr>
          </a:lstStyle>
          <a:p>
            <a:pPr>
              <a:defRPr/>
            </a:pPr>
            <a:endParaRPr lang="en-US"/>
          </a:p>
        </p:txBody>
      </p:sp>
      <p:sp>
        <p:nvSpPr>
          <p:cNvPr id="6151" name="Rectangle 7"/>
          <p:cNvSpPr>
            <a:spLocks noGrp="1" noChangeArrowheads="1"/>
          </p:cNvSpPr>
          <p:nvPr>
            <p:ph type="sldNum" sz="quarter" idx="5"/>
          </p:nvPr>
        </p:nvSpPr>
        <p:spPr bwMode="auto">
          <a:xfrm>
            <a:off x="4143064" y="9119496"/>
            <a:ext cx="3170475" cy="480060"/>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393">
              <a:defRPr sz="1200">
                <a:latin typeface="Arial" pitchFamily="34" charset="0"/>
              </a:defRPr>
            </a:lvl1pPr>
          </a:lstStyle>
          <a:p>
            <a:pPr>
              <a:defRPr/>
            </a:pPr>
            <a:fld id="{8AAEEAF5-360F-415A-AC1B-994E501F6E7D}" type="slidenum">
              <a:rPr lang="en-US"/>
              <a:pPr>
                <a:defRPr/>
              </a:pPr>
              <a:t>‹#›</a:t>
            </a:fld>
            <a:endParaRPr lang="en-US"/>
          </a:p>
        </p:txBody>
      </p:sp>
    </p:spTree>
    <p:extLst>
      <p:ext uri="{BB962C8B-B14F-4D97-AF65-F5344CB8AC3E}">
        <p14:creationId xmlns:p14="http://schemas.microsoft.com/office/powerpoint/2010/main" val="2857676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pitchFamily="-65"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pitchFamily="-65"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pitchFamily="-65"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pitchFamily="-65"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r>
              <a:rPr lang="en-US" smtClean="0">
                <a:latin typeface="Arial" charset="0"/>
              </a:rPr>
              <a:t>Note: </a:t>
            </a:r>
          </a:p>
        </p:txBody>
      </p:sp>
      <p:sp>
        <p:nvSpPr>
          <p:cNvPr id="35844" name="Slide Number Placeholder 3"/>
          <p:cNvSpPr>
            <a:spLocks noGrp="1"/>
          </p:cNvSpPr>
          <p:nvPr>
            <p:ph type="sldNum" sz="quarter" idx="5"/>
          </p:nvPr>
        </p:nvSpPr>
        <p:spPr>
          <a:noFill/>
        </p:spPr>
        <p:txBody>
          <a:bodyPr/>
          <a:lstStyle/>
          <a:p>
            <a:fld id="{2C17D7B4-2420-4986-AA41-90F62F8E2AE3}" type="slidenum">
              <a:rPr lang="en-US" smtClean="0">
                <a:latin typeface="Arial" charset="0"/>
              </a:rPr>
              <a:pPr/>
              <a:t>3</a:t>
            </a:fld>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2B8C61C6-040E-421D-A269-261513000719}" type="slidenum">
              <a:rPr lang="en-US" smtClean="0">
                <a:latin typeface="Arial" charset="0"/>
              </a:rPr>
              <a:pPr/>
              <a:t>28</a:t>
            </a:fld>
            <a:endParaRPr lang="en-US" smtClean="0">
              <a:latin typeface="Arial" charset="0"/>
            </a:endParaRPr>
          </a:p>
        </p:txBody>
      </p:sp>
      <p:sp>
        <p:nvSpPr>
          <p:cNvPr id="45059" name="Rectangle 2"/>
          <p:cNvSpPr>
            <a:spLocks noGrp="1" noRot="1" noChangeAspect="1" noChangeArrowheads="1" noTextEdit="1"/>
          </p:cNvSpPr>
          <p:nvPr>
            <p:ph type="sldImg"/>
          </p:nvPr>
        </p:nvSpPr>
        <p:spPr>
          <a:xfrm>
            <a:off x="1258888" y="720725"/>
            <a:ext cx="4800600" cy="3600450"/>
          </a:xfrm>
          <a:ln/>
        </p:spPr>
      </p:sp>
      <p:sp>
        <p:nvSpPr>
          <p:cNvPr id="45060" name="Rectangle 3"/>
          <p:cNvSpPr>
            <a:spLocks noGrp="1" noChangeArrowheads="1"/>
          </p:cNvSpPr>
          <p:nvPr>
            <p:ph type="body" idx="1"/>
          </p:nvPr>
        </p:nvSpPr>
        <p:spPr>
          <a:noFill/>
          <a:ln/>
        </p:spPr>
        <p:txBody>
          <a:bodyPr/>
          <a:lstStyle/>
          <a:p>
            <a:pPr eaLnBrk="1" hangingPunct="1"/>
            <a:endParaRPr lang="en-GB"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C4856FD-56DE-40B6-B304-0580CD2A716E}" type="slidenum">
              <a:rPr lang="en-US" smtClean="0">
                <a:latin typeface="Arial" charset="0"/>
              </a:rPr>
              <a:pPr/>
              <a:t>29</a:t>
            </a:fld>
            <a:endParaRPr lang="en-US" smtClean="0">
              <a:latin typeface="Arial" charset="0"/>
            </a:endParaRPr>
          </a:p>
        </p:txBody>
      </p:sp>
      <p:sp>
        <p:nvSpPr>
          <p:cNvPr id="46083" name="Rectangle 2"/>
          <p:cNvSpPr>
            <a:spLocks noGrp="1" noRot="1" noChangeAspect="1" noChangeArrowheads="1" noTextEdit="1"/>
          </p:cNvSpPr>
          <p:nvPr>
            <p:ph type="sldImg"/>
          </p:nvPr>
        </p:nvSpPr>
        <p:spPr>
          <a:xfrm>
            <a:off x="1258888" y="720725"/>
            <a:ext cx="4800600" cy="3600450"/>
          </a:xfrm>
          <a:ln/>
        </p:spPr>
      </p:sp>
      <p:sp>
        <p:nvSpPr>
          <p:cNvPr id="46084" name="Rectangle 3"/>
          <p:cNvSpPr>
            <a:spLocks noGrp="1" noChangeArrowheads="1"/>
          </p:cNvSpPr>
          <p:nvPr>
            <p:ph type="body" idx="1"/>
          </p:nvPr>
        </p:nvSpPr>
        <p:spPr>
          <a:noFill/>
          <a:ln/>
        </p:spPr>
        <p:txBody>
          <a:bodyPr/>
          <a:lstStyle/>
          <a:p>
            <a:pPr eaLnBrk="1" hangingPunct="1"/>
            <a:endParaRPr lang="en-GB"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61979FF-5FE1-40C6-B218-B6454F76AC91}" type="slidenum">
              <a:rPr lang="en-US" smtClean="0">
                <a:latin typeface="Arial" charset="0"/>
              </a:rPr>
              <a:pPr/>
              <a:t>30</a:t>
            </a:fld>
            <a:endParaRPr lang="en-US" smtClean="0">
              <a:latin typeface="Arial" charset="0"/>
            </a:endParaRPr>
          </a:p>
        </p:txBody>
      </p:sp>
      <p:sp>
        <p:nvSpPr>
          <p:cNvPr id="47107" name="Rectangle 2"/>
          <p:cNvSpPr>
            <a:spLocks noGrp="1" noRot="1" noChangeAspect="1" noChangeArrowheads="1" noTextEdit="1"/>
          </p:cNvSpPr>
          <p:nvPr>
            <p:ph type="sldImg"/>
          </p:nvPr>
        </p:nvSpPr>
        <p:spPr>
          <a:xfrm>
            <a:off x="1258888" y="720725"/>
            <a:ext cx="4800600" cy="3600450"/>
          </a:xfrm>
          <a:ln/>
        </p:spPr>
      </p:sp>
      <p:sp>
        <p:nvSpPr>
          <p:cNvPr id="47108" name="Rectangle 3"/>
          <p:cNvSpPr>
            <a:spLocks noGrp="1" noChangeArrowheads="1"/>
          </p:cNvSpPr>
          <p:nvPr>
            <p:ph type="body" idx="1"/>
          </p:nvPr>
        </p:nvSpPr>
        <p:spPr>
          <a:noFill/>
          <a:ln/>
        </p:spPr>
        <p:txBody>
          <a:bodyPr/>
          <a:lstStyle/>
          <a:p>
            <a:pPr eaLnBrk="1" hangingPunct="1"/>
            <a:endParaRPr lang="en-GB"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339C585-FB0C-4D10-BBE1-8F370F4EF268}" type="slidenum">
              <a:rPr lang="en-US" smtClean="0">
                <a:latin typeface="Arial" charset="0"/>
              </a:rPr>
              <a:pPr/>
              <a:t>10</a:t>
            </a:fld>
            <a:endParaRPr lang="en-US" smtClean="0">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3BE78DD3-DF4E-425E-BC8A-C9E06C900064}" type="slidenum">
              <a:rPr lang="en-US" smtClean="0">
                <a:latin typeface="Arial" charset="0"/>
              </a:rPr>
              <a:pPr/>
              <a:t>11</a:t>
            </a:fld>
            <a:endParaRPr lang="en-US" smtClean="0">
              <a:latin typeface="Arial" charset="0"/>
            </a:endParaRPr>
          </a:p>
        </p:txBody>
      </p:sp>
      <p:sp>
        <p:nvSpPr>
          <p:cNvPr id="37891" name="Rectangle 2"/>
          <p:cNvSpPr>
            <a:spLocks noGrp="1" noRot="1" noChangeAspect="1" noChangeArrowheads="1" noTextEdit="1"/>
          </p:cNvSpPr>
          <p:nvPr>
            <p:ph type="sldImg"/>
          </p:nvPr>
        </p:nvSpPr>
        <p:spPr>
          <a:xfrm>
            <a:off x="1258888" y="720725"/>
            <a:ext cx="4800600" cy="3600450"/>
          </a:xfrm>
          <a:ln/>
        </p:spPr>
      </p:sp>
      <p:sp>
        <p:nvSpPr>
          <p:cNvPr id="37892" name="Rectangle 3"/>
          <p:cNvSpPr>
            <a:spLocks noGrp="1" noChangeArrowheads="1"/>
          </p:cNvSpPr>
          <p:nvPr>
            <p:ph type="body" idx="1"/>
          </p:nvPr>
        </p:nvSpPr>
        <p:spPr>
          <a:noFill/>
          <a:ln/>
        </p:spPr>
        <p:txBody>
          <a:bodyPr/>
          <a:lstStyle/>
          <a:p>
            <a:endParaRPr lang="en-GB"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7F29F15A-9BB3-45B7-8C8E-3B733F4C2C24}" type="slidenum">
              <a:rPr lang="en-US" smtClean="0">
                <a:latin typeface="Arial" charset="0"/>
              </a:rPr>
              <a:pPr/>
              <a:t>16</a:t>
            </a:fld>
            <a:endParaRPr lang="en-US" smtClean="0">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1C0BB44-5A04-45C7-A3FE-9B4F4E699B55}" type="slidenum">
              <a:rPr lang="en-US" smtClean="0">
                <a:latin typeface="Arial" charset="0"/>
              </a:rPr>
              <a:pPr/>
              <a:t>17</a:t>
            </a:fld>
            <a:endParaRPr lang="en-US" smtClean="0">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56D10821-D3D7-492F-B160-99C1A9BAA78B}" type="slidenum">
              <a:rPr lang="en-US" smtClean="0">
                <a:latin typeface="Arial" charset="0"/>
              </a:rPr>
              <a:pPr/>
              <a:t>19</a:t>
            </a:fld>
            <a:endParaRPr lang="en-US" smtClean="0">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748A3A78-4B77-45F1-A4CE-9471628ADDF3}" type="slidenum">
              <a:rPr lang="en-US" smtClean="0">
                <a:latin typeface="Arial" charset="0"/>
              </a:rPr>
              <a:pPr/>
              <a:t>20</a:t>
            </a:fld>
            <a:endParaRPr lang="en-US" smtClean="0">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5A0E138-03F1-4DA4-94DC-C13AE24DB11D}" type="slidenum">
              <a:rPr lang="en-US" smtClean="0">
                <a:latin typeface="Arial" charset="0"/>
              </a:rPr>
              <a:pPr/>
              <a:t>21</a:t>
            </a:fld>
            <a:endParaRPr lang="en-US" smtClean="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411B362-737B-4795-A582-5C04D94F507B}" type="slidenum">
              <a:rPr lang="en-US" smtClean="0">
                <a:latin typeface="Arial" charset="0"/>
              </a:rPr>
              <a:pPr/>
              <a:t>22</a:t>
            </a:fld>
            <a:endParaRPr lang="en-US" smtClean="0">
              <a:latin typeface="Arial" charset="0"/>
            </a:endParaRPr>
          </a:p>
        </p:txBody>
      </p:sp>
      <p:sp>
        <p:nvSpPr>
          <p:cNvPr id="44035" name="Rectangle 2"/>
          <p:cNvSpPr>
            <a:spLocks noGrp="1" noRot="1" noChangeAspect="1" noChangeArrowheads="1" noTextEdit="1"/>
          </p:cNvSpPr>
          <p:nvPr>
            <p:ph type="sldImg"/>
          </p:nvPr>
        </p:nvSpPr>
        <p:spPr>
          <a:xfrm>
            <a:off x="1258888" y="720725"/>
            <a:ext cx="4800600" cy="3600450"/>
          </a:xfrm>
          <a:ln/>
        </p:spPr>
      </p:sp>
      <p:sp>
        <p:nvSpPr>
          <p:cNvPr id="44036" name="Rectangle 3"/>
          <p:cNvSpPr>
            <a:spLocks noGrp="1" noChangeArrowheads="1"/>
          </p:cNvSpPr>
          <p:nvPr>
            <p:ph type="body" idx="1"/>
          </p:nvPr>
        </p:nvSpPr>
        <p:spPr>
          <a:noFill/>
          <a:ln/>
        </p:spPr>
        <p:txBody>
          <a:bodyPr/>
          <a:lstStyle/>
          <a:p>
            <a:pPr eaLnBrk="1" hangingPunct="1"/>
            <a:endParaRPr lang="en-GB"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62015F-548A-401B-91DB-C01373C964C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1F457A-1C81-48DA-B79E-A69B65F2056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CC9648-4DFC-46F5-B65C-66C392C19BF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9E03C-4787-457D-BF21-1EC2EFD9A74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AED915-61C0-4AAC-83BA-4F090FD018A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420EB-5842-4802-BCED-43D9C0A2689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1236A6-1927-4C11-A792-611E28E4A88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02107C-4729-47DF-A7C7-E7815DB1A05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6606C2-DF5C-4A08-BC28-11BFCF16AA4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19008D-5BA3-4B9F-B713-3800BFDAEF9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09CC10-EDC0-443D-854A-2F1CBF22306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2820DE-BA08-4A94-880D-23CDA09DDAA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737A87-4FAB-46D8-A002-C87CC7496EB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S PGothic" charset="0"/>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S PGothic" charset="0"/>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BA31C93D-35D5-4482-ACE8-67C15B7C38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pitchFamily="-65"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pitchFamily="-65"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pitchFamily="-65"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pitchFamily="-65"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hyperlink" Target="http://www.hazecam.net/" TargetMode="External"/><Relationship Id="rId7" Type="http://schemas.openxmlformats.org/officeDocument/2006/relationships/hyperlink" Target="http://ocw.mit.edu/help/faq-fair-use/" TargetMode="External"/><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5" Type="http://schemas.openxmlformats.org/officeDocument/2006/relationships/image" Target="../media/image56.emf"/><Relationship Id="rId6" Type="http://schemas.openxmlformats.org/officeDocument/2006/relationships/image" Target="../media/image57.emf"/><Relationship Id="rId7" Type="http://schemas.openxmlformats.org/officeDocument/2006/relationships/image" Target="../media/image58.emf"/><Relationship Id="rId8" Type="http://schemas.openxmlformats.org/officeDocument/2006/relationships/image" Target="../media/image59.gif"/><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flickr.com/photos/zygzee/324322772/" TargetMode="External"/><Relationship Id="rId3" Type="http://schemas.openxmlformats.org/officeDocument/2006/relationships/image" Target="../media/image6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 Id="rId3" Type="http://schemas.openxmlformats.org/officeDocument/2006/relationships/image" Target="../media/image63.jpeg"/></Relationships>
</file>

<file path=ppt/slides/_rels/slide15.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5" Type="http://schemas.openxmlformats.org/officeDocument/2006/relationships/image" Target="../media/image67.emf"/><Relationship Id="rId6" Type="http://schemas.openxmlformats.org/officeDocument/2006/relationships/image" Target="../media/image68.emf"/><Relationship Id="rId7" Type="http://schemas.openxmlformats.org/officeDocument/2006/relationships/image" Target="../media/image69.emf"/><Relationship Id="rId8" Type="http://schemas.openxmlformats.org/officeDocument/2006/relationships/image" Target="../media/image70.emf"/><Relationship Id="rId9" Type="http://schemas.openxmlformats.org/officeDocument/2006/relationships/image" Target="../media/image71.emf"/><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16.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image" Target="../media/image69.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9" Type="http://schemas.openxmlformats.org/officeDocument/2006/relationships/image" Target="../media/image3.emf"/><Relationship Id="rId20" Type="http://schemas.openxmlformats.org/officeDocument/2006/relationships/oleObject" Target="../embeddings/oleObject2.bin"/><Relationship Id="rId21" Type="http://schemas.openxmlformats.org/officeDocument/2006/relationships/image" Target="../media/image2.wmf"/><Relationship Id="rId10" Type="http://schemas.openxmlformats.org/officeDocument/2006/relationships/image" Target="../media/image4.png"/><Relationship Id="rId11" Type="http://schemas.openxmlformats.org/officeDocument/2006/relationships/image" Target="../media/image5.png"/><Relationship Id="rId12" Type="http://schemas.openxmlformats.org/officeDocument/2006/relationships/image" Target="../media/image6.png"/><Relationship Id="rId13" Type="http://schemas.openxmlformats.org/officeDocument/2006/relationships/image" Target="../media/image7.png"/><Relationship Id="rId14" Type="http://schemas.openxmlformats.org/officeDocument/2006/relationships/image" Target="../media/image8.png"/><Relationship Id="rId15" Type="http://schemas.openxmlformats.org/officeDocument/2006/relationships/image" Target="../media/image9.gif"/><Relationship Id="rId16" Type="http://schemas.openxmlformats.org/officeDocument/2006/relationships/image" Target="../media/image10.png"/><Relationship Id="rId17" Type="http://schemas.openxmlformats.org/officeDocument/2006/relationships/image" Target="../media/image11.emf"/><Relationship Id="rId18" Type="http://schemas.openxmlformats.org/officeDocument/2006/relationships/oleObject" Target="../embeddings/oleObject1.bin"/><Relationship Id="rId19" Type="http://schemas.openxmlformats.org/officeDocument/2006/relationships/image" Target="../media/image1.wmf"/><Relationship Id="rId1" Type="http://schemas.openxmlformats.org/officeDocument/2006/relationships/vmlDrawing" Target="../drawings/vmlDrawing1.vml"/><Relationship Id="rId2" Type="http://schemas.openxmlformats.org/officeDocument/2006/relationships/tags" Target="../tags/tag1.xml"/><Relationship Id="rId3" Type="http://schemas.openxmlformats.org/officeDocument/2006/relationships/tags" Target="../tags/tag2.xml"/><Relationship Id="rId4" Type="http://schemas.openxmlformats.org/officeDocument/2006/relationships/tags" Target="../tags/tag3.xml"/><Relationship Id="rId5" Type="http://schemas.openxmlformats.org/officeDocument/2006/relationships/tags" Target="../tags/tag4.xml"/><Relationship Id="rId6" Type="http://schemas.openxmlformats.org/officeDocument/2006/relationships/tags" Target="../tags/tag5.xml"/><Relationship Id="rId7" Type="http://schemas.openxmlformats.org/officeDocument/2006/relationships/tags" Target="../tags/tag6.xml"/><Relationship Id="rId8"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emf"/><Relationship Id="rId5" Type="http://schemas.openxmlformats.org/officeDocument/2006/relationships/image" Target="../media/image83.emf"/><Relationship Id="rId6" Type="http://schemas.openxmlformats.org/officeDocument/2006/relationships/image" Target="../media/image84.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85.jpeg"/><Relationship Id="rId5" Type="http://schemas.openxmlformats.org/officeDocument/2006/relationships/image" Target="../media/image86.gif"/><Relationship Id="rId6" Type="http://schemas.openxmlformats.org/officeDocument/2006/relationships/image" Target="../media/image87.gif"/><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1" Type="http://schemas.openxmlformats.org/officeDocument/2006/relationships/image" Target="../media/image97.emf"/><Relationship Id="rId12" Type="http://schemas.openxmlformats.org/officeDocument/2006/relationships/image" Target="../media/image98.emf"/><Relationship Id="rId13" Type="http://schemas.openxmlformats.org/officeDocument/2006/relationships/image" Target="../media/image99.emf"/><Relationship Id="rId14" Type="http://schemas.openxmlformats.org/officeDocument/2006/relationships/image" Target="../media/image100.emf"/><Relationship Id="rId1" Type="http://schemas.openxmlformats.org/officeDocument/2006/relationships/slideLayout" Target="../slideLayouts/slideLayout1.xml"/><Relationship Id="rId2" Type="http://schemas.openxmlformats.org/officeDocument/2006/relationships/image" Target="../media/image88.jpeg"/><Relationship Id="rId3" Type="http://schemas.openxmlformats.org/officeDocument/2006/relationships/image" Target="../media/image89.emf"/><Relationship Id="rId4" Type="http://schemas.openxmlformats.org/officeDocument/2006/relationships/image" Target="../media/image90.emf"/><Relationship Id="rId5" Type="http://schemas.openxmlformats.org/officeDocument/2006/relationships/image" Target="../media/image91.emf"/><Relationship Id="rId6" Type="http://schemas.openxmlformats.org/officeDocument/2006/relationships/image" Target="../media/image92.emf"/><Relationship Id="rId7" Type="http://schemas.openxmlformats.org/officeDocument/2006/relationships/image" Target="../media/image93.emf"/><Relationship Id="rId8" Type="http://schemas.openxmlformats.org/officeDocument/2006/relationships/image" Target="../media/image94.emf"/><Relationship Id="rId9" Type="http://schemas.openxmlformats.org/officeDocument/2006/relationships/image" Target="../media/image95.emf"/><Relationship Id="rId10" Type="http://schemas.openxmlformats.org/officeDocument/2006/relationships/image" Target="../media/image96.emf"/></Relationships>
</file>

<file path=ppt/slides/_rels/slide24.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Layout" Target="../slideLayouts/slideLayout2.xml"/><Relationship Id="rId5" Type="http://schemas.openxmlformats.org/officeDocument/2006/relationships/image" Target="../media/image101.jpeg"/><Relationship Id="rId6" Type="http://schemas.openxmlformats.org/officeDocument/2006/relationships/image" Target="../media/image102.jpeg"/><Relationship Id="rId7" Type="http://schemas.openxmlformats.org/officeDocument/2006/relationships/image" Target="../media/image103.jpeg"/><Relationship Id="rId8" Type="http://schemas.openxmlformats.org/officeDocument/2006/relationships/image" Target="../media/image104.png"/><Relationship Id="rId9" Type="http://schemas.openxmlformats.org/officeDocument/2006/relationships/image" Target="../media/image105.png"/><Relationship Id="rId1" Type="http://schemas.openxmlformats.org/officeDocument/2006/relationships/tags" Target="../tags/tag15.xml"/><Relationship Id="rId2" Type="http://schemas.openxmlformats.org/officeDocument/2006/relationships/tags" Target="../tags/tag16.xml"/></Relationships>
</file>

<file path=ppt/slides/_rels/slide25.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Layout" Target="../slideLayouts/slideLayout2.xml"/><Relationship Id="rId5" Type="http://schemas.openxmlformats.org/officeDocument/2006/relationships/image" Target="../media/image106.png"/><Relationship Id="rId6" Type="http://schemas.openxmlformats.org/officeDocument/2006/relationships/image" Target="../media/image102.jpeg"/><Relationship Id="rId7" Type="http://schemas.openxmlformats.org/officeDocument/2006/relationships/image" Target="../media/image103.jpeg"/><Relationship Id="rId8" Type="http://schemas.openxmlformats.org/officeDocument/2006/relationships/image" Target="../media/image104.png"/><Relationship Id="rId9" Type="http://schemas.openxmlformats.org/officeDocument/2006/relationships/image" Target="../media/image105.png"/><Relationship Id="rId1" Type="http://schemas.openxmlformats.org/officeDocument/2006/relationships/tags" Target="../tags/tag18.xml"/><Relationship Id="rId2" Type="http://schemas.openxmlformats.org/officeDocument/2006/relationships/tags" Target="../tags/tag19.xml"/></Relationships>
</file>

<file path=ppt/slides/_rels/slide26.xml.rels><?xml version="1.0" encoding="UTF-8" standalone="yes"?>
<Relationships xmlns="http://schemas.openxmlformats.org/package/2006/relationships"><Relationship Id="rId11" Type="http://schemas.openxmlformats.org/officeDocument/2006/relationships/image" Target="../media/image114.emf"/><Relationship Id="rId12" Type="http://schemas.openxmlformats.org/officeDocument/2006/relationships/image" Target="../media/image115.emf"/><Relationship Id="rId1" Type="http://schemas.openxmlformats.org/officeDocument/2006/relationships/slideLayout" Target="../slideLayouts/slideLayout2.xml"/><Relationship Id="rId2" Type="http://schemas.openxmlformats.org/officeDocument/2006/relationships/image" Target="../media/image107.jpeg"/><Relationship Id="rId3" Type="http://schemas.openxmlformats.org/officeDocument/2006/relationships/image" Target="../media/image82.emf"/><Relationship Id="rId4" Type="http://schemas.openxmlformats.org/officeDocument/2006/relationships/image" Target="../media/image83.emf"/><Relationship Id="rId5" Type="http://schemas.openxmlformats.org/officeDocument/2006/relationships/image" Target="../media/image108.emf"/><Relationship Id="rId6" Type="http://schemas.openxmlformats.org/officeDocument/2006/relationships/image" Target="../media/image109.emf"/><Relationship Id="rId7" Type="http://schemas.openxmlformats.org/officeDocument/2006/relationships/image" Target="../media/image110.emf"/><Relationship Id="rId8" Type="http://schemas.openxmlformats.org/officeDocument/2006/relationships/image" Target="../media/image111.emf"/><Relationship Id="rId9" Type="http://schemas.openxmlformats.org/officeDocument/2006/relationships/image" Target="../media/image112.emf"/><Relationship Id="rId10" Type="http://schemas.openxmlformats.org/officeDocument/2006/relationships/image" Target="../media/image113.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6.jpeg"/><Relationship Id="rId5" Type="http://schemas.openxmlformats.org/officeDocument/2006/relationships/image" Target="../media/image117.png"/><Relationship Id="rId6" Type="http://schemas.openxmlformats.org/officeDocument/2006/relationships/image" Target="../media/image115.emf"/><Relationship Id="rId7" Type="http://schemas.openxmlformats.org/officeDocument/2006/relationships/image" Target="../media/image118.emf"/><Relationship Id="rId8" Type="http://schemas.openxmlformats.org/officeDocument/2006/relationships/image" Target="../media/image113.emf"/><Relationship Id="rId9" Type="http://schemas.openxmlformats.org/officeDocument/2006/relationships/image" Target="../media/image119.emf"/><Relationship Id="rId10" Type="http://schemas.openxmlformats.org/officeDocument/2006/relationships/image" Target="../media/image82.emf"/><Relationship Id="rId11" Type="http://schemas.openxmlformats.org/officeDocument/2006/relationships/image" Target="../media/image83.emf"/><Relationship Id="rId1" Type="http://schemas.openxmlformats.org/officeDocument/2006/relationships/tags" Target="../tags/tag21.xml"/><Relationship Id="rId2" Type="http://schemas.openxmlformats.org/officeDocument/2006/relationships/tags" Target="../tags/tag22.xml"/></Relationships>
</file>

<file path=ppt/slides/_rels/slide28.xml.rels><?xml version="1.0" encoding="UTF-8" standalone="yes"?>
<Relationships xmlns="http://schemas.openxmlformats.org/package/2006/relationships"><Relationship Id="rId3" Type="http://schemas.openxmlformats.org/officeDocument/2006/relationships/image" Target="../media/image120.gif"/><Relationship Id="rId4" Type="http://schemas.openxmlformats.org/officeDocument/2006/relationships/image" Target="../media/image121.gi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120.gif"/><Relationship Id="rId4" Type="http://schemas.openxmlformats.org/officeDocument/2006/relationships/image" Target="../media/image121.g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9" Type="http://schemas.openxmlformats.org/officeDocument/2006/relationships/image" Target="../media/image12.emf"/><Relationship Id="rId20" Type="http://schemas.openxmlformats.org/officeDocument/2006/relationships/image" Target="../media/image22.emf"/><Relationship Id="rId21" Type="http://schemas.openxmlformats.org/officeDocument/2006/relationships/image" Target="../media/image23.emf"/><Relationship Id="rId10" Type="http://schemas.openxmlformats.org/officeDocument/2006/relationships/image" Target="../media/image8.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emf"/><Relationship Id="rId17" Type="http://schemas.openxmlformats.org/officeDocument/2006/relationships/image" Target="../media/image19.emf"/><Relationship Id="rId18" Type="http://schemas.openxmlformats.org/officeDocument/2006/relationships/image" Target="../media/image20.emf"/><Relationship Id="rId19" Type="http://schemas.openxmlformats.org/officeDocument/2006/relationships/image" Target="../media/image21.emf"/><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slideLayout" Target="../slideLayouts/slideLayout7.xml"/><Relationship Id="rId8"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122.emf"/><Relationship Id="rId4" Type="http://schemas.openxmlformats.org/officeDocument/2006/relationships/image" Target="../media/image113.emf"/><Relationship Id="rId5" Type="http://schemas.openxmlformats.org/officeDocument/2006/relationships/image" Target="../media/image119.emf"/><Relationship Id="rId6" Type="http://schemas.openxmlformats.org/officeDocument/2006/relationships/image" Target="../media/image123.gif"/><Relationship Id="rId7" Type="http://schemas.openxmlformats.org/officeDocument/2006/relationships/image" Target="../media/image124.gif"/><Relationship Id="rId8" Type="http://schemas.openxmlformats.org/officeDocument/2006/relationships/image" Target="../media/image125.gi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6.jpeg"/><Relationship Id="rId5" Type="http://schemas.openxmlformats.org/officeDocument/2006/relationships/image" Target="../media/image127.jpeg"/><Relationship Id="rId6" Type="http://schemas.openxmlformats.org/officeDocument/2006/relationships/image" Target="../media/image128.emf"/><Relationship Id="rId7" Type="http://schemas.openxmlformats.org/officeDocument/2006/relationships/image" Target="../media/image129.emf"/><Relationship Id="rId8" Type="http://schemas.openxmlformats.org/officeDocument/2006/relationships/image" Target="../media/image130.emf"/><Relationship Id="rId9" Type="http://schemas.openxmlformats.org/officeDocument/2006/relationships/image" Target="../media/image131.emf"/><Relationship Id="rId10" Type="http://schemas.openxmlformats.org/officeDocument/2006/relationships/image" Target="../media/image82.emf"/><Relationship Id="rId11" Type="http://schemas.openxmlformats.org/officeDocument/2006/relationships/image" Target="../media/image83.emf"/><Relationship Id="rId1" Type="http://schemas.openxmlformats.org/officeDocument/2006/relationships/tags" Target="../tags/tag23.xml"/><Relationship Id="rId2" Type="http://schemas.openxmlformats.org/officeDocument/2006/relationships/tags" Target="../tags/tag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ocw.mit.edu/" TargetMode="External"/><Relationship Id="rId3" Type="http://schemas.openxmlformats.org/officeDocument/2006/relationships/hyperlink" Target="http://ocw.mit.edu/terms" TargetMode="External"/></Relationships>
</file>

<file path=ppt/slides/_rels/slide4.xml.rels><?xml version="1.0" encoding="UTF-8" standalone="yes"?>
<Relationships xmlns="http://schemas.openxmlformats.org/package/2006/relationships"><Relationship Id="rId11" Type="http://schemas.openxmlformats.org/officeDocument/2006/relationships/image" Target="../media/image33.emf"/><Relationship Id="rId12" Type="http://schemas.openxmlformats.org/officeDocument/2006/relationships/image" Target="../media/image34.emf"/><Relationship Id="rId1" Type="http://schemas.openxmlformats.org/officeDocument/2006/relationships/slideLayout" Target="../slideLayouts/slideLayout7.xml"/><Relationship Id="rId2" Type="http://schemas.openxmlformats.org/officeDocument/2006/relationships/image" Target="../media/image24.emf"/><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emf"/><Relationship Id="rId8" Type="http://schemas.openxmlformats.org/officeDocument/2006/relationships/image" Target="../media/image30.emf"/><Relationship Id="rId9" Type="http://schemas.openxmlformats.org/officeDocument/2006/relationships/image" Target="../media/image31.emf"/><Relationship Id="rId10" Type="http://schemas.openxmlformats.org/officeDocument/2006/relationships/image" Target="../media/image32.emf"/></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8" Type="http://schemas.openxmlformats.org/officeDocument/2006/relationships/image" Target="../media/image40.emf"/><Relationship Id="rId9" Type="http://schemas.openxmlformats.org/officeDocument/2006/relationships/image" Target="../media/image41.emf"/><Relationship Id="rId10" Type="http://schemas.openxmlformats.org/officeDocument/2006/relationships/image" Target="../media/image42.emf"/><Relationship Id="rId11" Type="http://schemas.openxmlformats.org/officeDocument/2006/relationships/hyperlink" Target="http://ocw.mit.edu/help/faq-fair-use/" TargetMode="External"/><Relationship Id="rId1" Type="http://schemas.openxmlformats.org/officeDocument/2006/relationships/tags" Target="../tags/tag13.x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3.emf"/></Relationships>
</file>

<file path=ppt/slides/_rels/slide8.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7.emf"/></Relationships>
</file>

<file path=ppt/slides/_rels/slide9.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1" Type="http://schemas.openxmlformats.org/officeDocument/2006/relationships/slideLayout" Target="../slideLayouts/slideLayout7.xml"/><Relationship Id="rId2" Type="http://schemas.openxmlformats.org/officeDocument/2006/relationships/image" Target="../media/image4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609975" y="914400"/>
            <a:ext cx="1866900" cy="595313"/>
          </a:xfrm>
          <a:prstGeom prst="rect">
            <a:avLst/>
          </a:prstGeom>
          <a:noFill/>
          <a:ln w="25400">
            <a:noFill/>
            <a:miter lim="800000"/>
            <a:headEnd type="none" w="sm" len="sm"/>
            <a:tailEnd type="none" w="sm" len="sm"/>
          </a:ln>
          <a:effectLst/>
        </p:spPr>
        <p:txBody>
          <a:bodyPr wrap="none">
            <a:spAutoFit/>
          </a:bodyPr>
          <a:lstStyle>
            <a:lvl1pPr eaLnBrk="0" hangingPunct="0">
              <a:defRPr sz="1600">
                <a:solidFill>
                  <a:schemeClr val="tx1"/>
                </a:solidFill>
                <a:latin typeface="Trebuchet MS" charset="0"/>
                <a:ea typeface="MS PGothic" charset="0"/>
                <a:cs typeface="MS PGothic" charset="0"/>
              </a:defRPr>
            </a:lvl1pPr>
            <a:lvl2pPr marL="742950" indent="-285750" eaLnBrk="0" hangingPunct="0">
              <a:defRPr sz="1600">
                <a:solidFill>
                  <a:schemeClr val="tx1"/>
                </a:solidFill>
                <a:latin typeface="Trebuchet MS" charset="0"/>
                <a:ea typeface="MS PGothic" charset="0"/>
                <a:cs typeface="MS PGothic" charset="0"/>
              </a:defRPr>
            </a:lvl2pPr>
            <a:lvl3pPr marL="1143000" indent="-228600" eaLnBrk="0" hangingPunct="0">
              <a:defRPr sz="1600">
                <a:solidFill>
                  <a:schemeClr val="tx1"/>
                </a:solidFill>
                <a:latin typeface="Trebuchet MS" charset="0"/>
                <a:ea typeface="MS PGothic" charset="0"/>
                <a:cs typeface="MS PGothic" charset="0"/>
              </a:defRPr>
            </a:lvl3pPr>
            <a:lvl4pPr marL="1600200" indent="-228600" eaLnBrk="0" hangingPunct="0">
              <a:defRPr sz="1600">
                <a:solidFill>
                  <a:schemeClr val="tx1"/>
                </a:solidFill>
                <a:latin typeface="Trebuchet MS" charset="0"/>
                <a:ea typeface="MS PGothic" charset="0"/>
                <a:cs typeface="MS PGothic" charset="0"/>
              </a:defRPr>
            </a:lvl4pPr>
            <a:lvl5pPr marL="2057400" indent="-228600" eaLnBrk="0" hangingPunct="0">
              <a:defRPr sz="16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rebuchet MS" charset="0"/>
                <a:ea typeface="MS PGothic" charset="0"/>
                <a:cs typeface="MS PGothic" charset="0"/>
              </a:defRPr>
            </a:lvl9pPr>
          </a:lstStyle>
          <a:p>
            <a:pPr algn="ctr">
              <a:lnSpc>
                <a:spcPct val="120000"/>
              </a:lnSpc>
              <a:defRPr/>
            </a:pPr>
            <a:r>
              <a:rPr lang="en-US" sz="2800" i="1" smtClean="0">
                <a:effectLst>
                  <a:outerShdw blurRad="38100" dist="38100" dir="2700000" algn="tl">
                    <a:srgbClr val="DDDDDD"/>
                  </a:outerShdw>
                </a:effectLst>
              </a:rPr>
              <a:t>Polarizers</a:t>
            </a:r>
            <a:endParaRPr lang="en-US" sz="2400" i="1" smtClean="0">
              <a:effectLst>
                <a:outerShdw blurRad="38100" dist="38100" dir="2700000" algn="tl">
                  <a:srgbClr val="DDDDDD"/>
                </a:outerShdw>
              </a:effectLst>
            </a:endParaRPr>
          </a:p>
        </p:txBody>
      </p:sp>
      <p:sp>
        <p:nvSpPr>
          <p:cNvPr id="3075" name="Text Box 3"/>
          <p:cNvSpPr txBox="1">
            <a:spLocks noChangeArrowheads="1"/>
          </p:cNvSpPr>
          <p:nvPr/>
        </p:nvSpPr>
        <p:spPr bwMode="auto">
          <a:xfrm>
            <a:off x="2297113" y="2209800"/>
            <a:ext cx="4713287" cy="4068763"/>
          </a:xfrm>
          <a:prstGeom prst="rect">
            <a:avLst/>
          </a:prstGeom>
          <a:noFill/>
          <a:ln w="9525">
            <a:noFill/>
            <a:miter lim="800000"/>
            <a:headEnd/>
            <a:tailEnd/>
          </a:ln>
        </p:spPr>
        <p:txBody>
          <a:bodyPr wrap="none">
            <a:spAutoFit/>
          </a:bodyPr>
          <a:lstStyle/>
          <a:p>
            <a:pPr eaLnBrk="0" hangingPunct="0">
              <a:lnSpc>
                <a:spcPct val="120000"/>
              </a:lnSpc>
            </a:pPr>
            <a:r>
              <a:rPr lang="en-US" sz="2400" u="sng"/>
              <a:t>Outline</a:t>
            </a:r>
            <a:endParaRPr lang="en-US" sz="3200" u="sng"/>
          </a:p>
          <a:p>
            <a:pPr eaLnBrk="0" hangingPunct="0">
              <a:lnSpc>
                <a:spcPct val="120000"/>
              </a:lnSpc>
            </a:pPr>
            <a:endParaRPr lang="en-US" sz="2400"/>
          </a:p>
          <a:p>
            <a:pPr>
              <a:lnSpc>
                <a:spcPct val="120000"/>
              </a:lnSpc>
            </a:pPr>
            <a:r>
              <a:rPr lang="en-US" sz="2400"/>
              <a:t>Review of the Lorentz Oscillator</a:t>
            </a:r>
          </a:p>
          <a:p>
            <a:pPr>
              <a:lnSpc>
                <a:spcPct val="120000"/>
              </a:lnSpc>
            </a:pPr>
            <a:r>
              <a:rPr lang="en-US" sz="2400"/>
              <a:t>Reflection of Plasmas and Metals</a:t>
            </a:r>
          </a:p>
          <a:p>
            <a:pPr>
              <a:lnSpc>
                <a:spcPct val="120000"/>
              </a:lnSpc>
            </a:pPr>
            <a:endParaRPr lang="en-US" sz="2400"/>
          </a:p>
          <a:p>
            <a:pPr>
              <a:lnSpc>
                <a:spcPct val="120000"/>
              </a:lnSpc>
            </a:pPr>
            <a:r>
              <a:rPr lang="en-US" sz="2400"/>
              <a:t>Polarization of Scattered Light</a:t>
            </a:r>
          </a:p>
          <a:p>
            <a:pPr>
              <a:lnSpc>
                <a:spcPct val="120000"/>
              </a:lnSpc>
            </a:pPr>
            <a:r>
              <a:rPr lang="en-US" sz="2400"/>
              <a:t>Polarizers</a:t>
            </a:r>
          </a:p>
          <a:p>
            <a:pPr>
              <a:lnSpc>
                <a:spcPct val="120000"/>
              </a:lnSpc>
            </a:pPr>
            <a:r>
              <a:rPr lang="en-US" sz="2400"/>
              <a:t>Applications of Polarizers</a:t>
            </a:r>
          </a:p>
          <a:p>
            <a:pPr>
              <a:lnSpc>
                <a:spcPct val="120000"/>
              </a:lnSpc>
            </a:pPr>
            <a:endParaRPr lang="en-US" sz="2400"/>
          </a:p>
        </p:txBody>
      </p:sp>
      <p:sp>
        <p:nvSpPr>
          <p:cNvPr id="3076" name="Text Box 5"/>
          <p:cNvSpPr txBox="1">
            <a:spLocks noChangeArrowheads="1"/>
          </p:cNvSpPr>
          <p:nvPr/>
        </p:nvSpPr>
        <p:spPr bwMode="auto">
          <a:xfrm>
            <a:off x="2589213" y="1614488"/>
            <a:ext cx="3887787" cy="366712"/>
          </a:xfrm>
          <a:prstGeom prst="rect">
            <a:avLst/>
          </a:prstGeom>
          <a:noFill/>
          <a:ln w="9525">
            <a:noFill/>
            <a:miter lim="800000"/>
            <a:headEnd/>
            <a:tailEnd/>
          </a:ln>
        </p:spPr>
        <p:txBody>
          <a:bodyPr>
            <a:spAutoFit/>
          </a:bodyPr>
          <a:lstStyle/>
          <a:p>
            <a:pPr algn="ctr"/>
            <a:r>
              <a:rPr lang="en-US" sz="1800" i="1"/>
              <a:t>Reading – Shen and Kong – Ch. 3</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8"/>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a:endParaRPr lang="en-US" dirty="0"/>
          </a:p>
        </p:txBody>
      </p:sp>
      <p:grpSp>
        <p:nvGrpSpPr>
          <p:cNvPr id="11267" name="Group 39"/>
          <p:cNvGrpSpPr>
            <a:grpSpLocks/>
          </p:cNvGrpSpPr>
          <p:nvPr/>
        </p:nvGrpSpPr>
        <p:grpSpPr bwMode="auto">
          <a:xfrm>
            <a:off x="479645" y="16569"/>
            <a:ext cx="8207155" cy="6455183"/>
            <a:chOff x="71" y="576"/>
            <a:chExt cx="3817" cy="2816"/>
          </a:xfrm>
        </p:grpSpPr>
        <p:grpSp>
          <p:nvGrpSpPr>
            <p:cNvPr id="11269" name="Group 5"/>
            <p:cNvGrpSpPr>
              <a:grpSpLocks/>
            </p:cNvGrpSpPr>
            <p:nvPr/>
          </p:nvGrpSpPr>
          <p:grpSpPr bwMode="auto">
            <a:xfrm>
              <a:off x="96" y="576"/>
              <a:ext cx="1771" cy="1380"/>
              <a:chOff x="96" y="336"/>
              <a:chExt cx="1771" cy="1380"/>
            </a:xfrm>
          </p:grpSpPr>
          <p:pic>
            <p:nvPicPr>
              <p:cNvPr id="11277" name="Picture 6" descr="Mgood"/>
              <p:cNvPicPr>
                <a:picLocks noChangeAspect="1" noChangeArrowheads="1"/>
              </p:cNvPicPr>
              <p:nvPr/>
            </p:nvPicPr>
            <p:blipFill>
              <a:blip r:embed="rId3"/>
              <a:srcRect r="1"/>
              <a:stretch>
                <a:fillRect/>
              </a:stretch>
            </p:blipFill>
            <p:spPr bwMode="auto">
              <a:xfrm>
                <a:off x="96" y="336"/>
                <a:ext cx="1771" cy="1380"/>
              </a:xfrm>
              <a:prstGeom prst="rect">
                <a:avLst/>
              </a:prstGeom>
              <a:noFill/>
              <a:ln w="25400">
                <a:solidFill>
                  <a:schemeClr val="tx1"/>
                </a:solidFill>
                <a:miter lim="800000"/>
                <a:headEnd/>
                <a:tailEnd/>
              </a:ln>
            </p:spPr>
          </p:pic>
          <p:sp>
            <p:nvSpPr>
              <p:cNvPr id="11278" name="Text Box 7"/>
              <p:cNvSpPr txBox="1">
                <a:spLocks noChangeArrowheads="1"/>
              </p:cNvSpPr>
              <p:nvPr/>
            </p:nvSpPr>
            <p:spPr bwMode="auto">
              <a:xfrm>
                <a:off x="96" y="336"/>
                <a:ext cx="912" cy="147"/>
              </a:xfrm>
              <a:prstGeom prst="rect">
                <a:avLst/>
              </a:prstGeom>
              <a:noFill/>
              <a:ln w="9525">
                <a:noFill/>
                <a:miter lim="800000"/>
                <a:headEnd/>
                <a:tailEnd/>
              </a:ln>
            </p:spPr>
            <p:txBody>
              <a:bodyPr>
                <a:spAutoFit/>
              </a:bodyPr>
              <a:lstStyle/>
              <a:p>
                <a:pPr>
                  <a:spcBef>
                    <a:spcPct val="50000"/>
                  </a:spcBef>
                </a:pPr>
                <a:r>
                  <a:rPr lang="en-US">
                    <a:latin typeface="Tahoma" pitchFamily="34" charset="0"/>
                  </a:rPr>
                  <a:t>clear day</a:t>
                </a:r>
              </a:p>
            </p:txBody>
          </p:sp>
        </p:grpSp>
        <p:grpSp>
          <p:nvGrpSpPr>
            <p:cNvPr id="11270" name="Group 8"/>
            <p:cNvGrpSpPr>
              <a:grpSpLocks/>
            </p:cNvGrpSpPr>
            <p:nvPr/>
          </p:nvGrpSpPr>
          <p:grpSpPr bwMode="auto">
            <a:xfrm>
              <a:off x="2112" y="1296"/>
              <a:ext cx="1776" cy="1373"/>
              <a:chOff x="1968" y="336"/>
              <a:chExt cx="1776" cy="1373"/>
            </a:xfrm>
          </p:grpSpPr>
          <p:pic>
            <p:nvPicPr>
              <p:cNvPr id="11275" name="Picture 9" descr="Mok"/>
              <p:cNvPicPr>
                <a:picLocks noChangeAspect="1" noChangeArrowheads="1"/>
              </p:cNvPicPr>
              <p:nvPr/>
            </p:nvPicPr>
            <p:blipFill>
              <a:blip r:embed="rId4"/>
              <a:stretch>
                <a:fillRect/>
              </a:stretch>
            </p:blipFill>
            <p:spPr bwMode="auto">
              <a:xfrm>
                <a:off x="1968" y="336"/>
                <a:ext cx="1776" cy="1373"/>
              </a:xfrm>
              <a:prstGeom prst="rect">
                <a:avLst/>
              </a:prstGeom>
              <a:noFill/>
              <a:ln w="25400">
                <a:solidFill>
                  <a:schemeClr val="tx1"/>
                </a:solidFill>
                <a:miter lim="800000"/>
                <a:headEnd/>
                <a:tailEnd/>
              </a:ln>
            </p:spPr>
          </p:pic>
          <p:sp>
            <p:nvSpPr>
              <p:cNvPr id="11276" name="Text Box 10"/>
              <p:cNvSpPr txBox="1">
                <a:spLocks noChangeArrowheads="1"/>
              </p:cNvSpPr>
              <p:nvPr/>
            </p:nvSpPr>
            <p:spPr bwMode="auto">
              <a:xfrm>
                <a:off x="1968" y="336"/>
                <a:ext cx="1056" cy="147"/>
              </a:xfrm>
              <a:prstGeom prst="rect">
                <a:avLst/>
              </a:prstGeom>
              <a:noFill/>
              <a:ln w="9525">
                <a:noFill/>
                <a:miter lim="800000"/>
                <a:headEnd/>
                <a:tailEnd/>
              </a:ln>
            </p:spPr>
            <p:txBody>
              <a:bodyPr>
                <a:spAutoFit/>
              </a:bodyPr>
              <a:lstStyle/>
              <a:p>
                <a:pPr>
                  <a:spcBef>
                    <a:spcPct val="50000"/>
                  </a:spcBef>
                </a:pPr>
                <a:r>
                  <a:rPr lang="en-US">
                    <a:latin typeface="Tahoma" pitchFamily="34" charset="0"/>
                  </a:rPr>
                  <a:t>moderate haze</a:t>
                </a:r>
              </a:p>
            </p:txBody>
          </p:sp>
        </p:grpSp>
        <p:grpSp>
          <p:nvGrpSpPr>
            <p:cNvPr id="11271" name="Group 11"/>
            <p:cNvGrpSpPr>
              <a:grpSpLocks/>
            </p:cNvGrpSpPr>
            <p:nvPr/>
          </p:nvGrpSpPr>
          <p:grpSpPr bwMode="auto">
            <a:xfrm>
              <a:off x="71" y="1989"/>
              <a:ext cx="1783" cy="1382"/>
              <a:chOff x="3815" y="261"/>
              <a:chExt cx="1783" cy="1382"/>
            </a:xfrm>
          </p:grpSpPr>
          <p:pic>
            <p:nvPicPr>
              <p:cNvPr id="11273" name="Picture 12" descr="Mbad"/>
              <p:cNvPicPr>
                <a:picLocks noChangeAspect="1" noChangeArrowheads="1"/>
              </p:cNvPicPr>
              <p:nvPr/>
            </p:nvPicPr>
            <p:blipFill>
              <a:blip r:embed="rId5"/>
              <a:srcRect r="1"/>
              <a:stretch>
                <a:fillRect/>
              </a:stretch>
            </p:blipFill>
            <p:spPr bwMode="auto">
              <a:xfrm>
                <a:off x="3815" y="261"/>
                <a:ext cx="1783" cy="1382"/>
              </a:xfrm>
              <a:prstGeom prst="rect">
                <a:avLst/>
              </a:prstGeom>
              <a:noFill/>
              <a:ln w="25400">
                <a:solidFill>
                  <a:schemeClr val="tx1"/>
                </a:solidFill>
                <a:miter lim="800000"/>
                <a:headEnd/>
                <a:tailEnd/>
              </a:ln>
            </p:spPr>
          </p:pic>
          <p:sp>
            <p:nvSpPr>
              <p:cNvPr id="11274" name="Rectangle 13"/>
              <p:cNvSpPr>
                <a:spLocks noChangeArrowheads="1"/>
              </p:cNvSpPr>
              <p:nvPr/>
            </p:nvSpPr>
            <p:spPr bwMode="auto">
              <a:xfrm>
                <a:off x="3858" y="336"/>
                <a:ext cx="484" cy="147"/>
              </a:xfrm>
              <a:prstGeom prst="rect">
                <a:avLst/>
              </a:prstGeom>
              <a:noFill/>
              <a:ln w="9525">
                <a:noFill/>
                <a:miter lim="800000"/>
                <a:headEnd/>
                <a:tailEnd/>
              </a:ln>
            </p:spPr>
            <p:txBody>
              <a:bodyPr wrap="none">
                <a:spAutoFit/>
              </a:bodyPr>
              <a:lstStyle/>
              <a:p>
                <a:r>
                  <a:rPr lang="en-US">
                    <a:latin typeface="Tahoma" pitchFamily="34" charset="0"/>
                  </a:rPr>
                  <a:t>very hazy</a:t>
                </a:r>
              </a:p>
            </p:txBody>
          </p:sp>
        </p:grpSp>
        <p:sp>
          <p:nvSpPr>
            <p:cNvPr id="11272" name="Text Box 14"/>
            <p:cNvSpPr txBox="1">
              <a:spLocks noChangeArrowheads="1"/>
            </p:cNvSpPr>
            <p:nvPr/>
          </p:nvSpPr>
          <p:spPr bwMode="auto">
            <a:xfrm rot="16200000">
              <a:off x="1312" y="2848"/>
              <a:ext cx="960" cy="128"/>
            </a:xfrm>
            <a:prstGeom prst="rect">
              <a:avLst/>
            </a:prstGeom>
            <a:noFill/>
            <a:ln w="9525">
              <a:noFill/>
              <a:miter lim="800000"/>
              <a:headEnd/>
              <a:tailEnd/>
            </a:ln>
          </p:spPr>
          <p:txBody>
            <a:bodyPr>
              <a:spAutoFit/>
            </a:bodyPr>
            <a:lstStyle/>
            <a:p>
              <a:pPr>
                <a:spcBef>
                  <a:spcPct val="50000"/>
                </a:spcBef>
              </a:pPr>
              <a:r>
                <a:rPr lang="en-US" sz="1200" dirty="0">
                  <a:solidFill>
                    <a:srgbClr val="FFFFCC"/>
                  </a:solidFill>
                  <a:latin typeface="Tahoma" pitchFamily="34" charset="0"/>
                  <a:hlinkClick r:id="rId6"/>
                </a:rPr>
                <a:t>www.hazecam.net</a:t>
              </a:r>
              <a:endParaRPr lang="en-US" sz="1200" dirty="0">
                <a:solidFill>
                  <a:srgbClr val="FFFFCC"/>
                </a:solidFill>
                <a:latin typeface="Tahoma" pitchFamily="34" charset="0"/>
              </a:endParaRPr>
            </a:p>
          </p:txBody>
        </p:sp>
      </p:grpSp>
      <p:sp>
        <p:nvSpPr>
          <p:cNvPr id="50180" name="Text Box 41"/>
          <p:cNvSpPr txBox="1">
            <a:spLocks noChangeArrowheads="1"/>
          </p:cNvSpPr>
          <p:nvPr/>
        </p:nvSpPr>
        <p:spPr bwMode="auto">
          <a:xfrm>
            <a:off x="4724400" y="5025643"/>
            <a:ext cx="4038600" cy="1323975"/>
          </a:xfrm>
          <a:prstGeom prst="rect">
            <a:avLst/>
          </a:prstGeom>
          <a:noFill/>
          <a:ln w="9525">
            <a:noFill/>
            <a:miter lim="800000"/>
            <a:headEnd/>
            <a:tailEnd/>
          </a:ln>
        </p:spPr>
        <p:txBody>
          <a:bodyPr>
            <a:spAutoFit/>
          </a:bodyPr>
          <a:lstStyle/>
          <a:p>
            <a:pPr algn="ctr"/>
            <a:r>
              <a:rPr lang="en-US" sz="2000">
                <a:solidFill>
                  <a:schemeClr val="bg2"/>
                </a:solidFill>
              </a:rPr>
              <a:t>Why did Mountains Turn Bluish ?</a:t>
            </a:r>
          </a:p>
          <a:p>
            <a:pPr algn="ctr"/>
            <a:endParaRPr lang="en-US" sz="2000">
              <a:solidFill>
                <a:schemeClr val="bg2"/>
              </a:solidFill>
            </a:endParaRPr>
          </a:p>
          <a:p>
            <a:pPr algn="ctr"/>
            <a:r>
              <a:rPr lang="en-US" sz="2000">
                <a:solidFill>
                  <a:schemeClr val="bg2"/>
                </a:solidFill>
              </a:rPr>
              <a:t>Because atmosphere preferentially scatters blue light</a:t>
            </a:r>
          </a:p>
        </p:txBody>
      </p:sp>
      <p:sp>
        <p:nvSpPr>
          <p:cNvPr id="2" name="Rectangle 1"/>
          <p:cNvSpPr/>
          <p:nvPr/>
        </p:nvSpPr>
        <p:spPr>
          <a:xfrm>
            <a:off x="1751487" y="6439854"/>
            <a:ext cx="6162364" cy="369332"/>
          </a:xfrm>
          <a:prstGeom prst="rect">
            <a:avLst/>
          </a:prstGeom>
        </p:spPr>
        <p:txBody>
          <a:bodyPr wrap="square">
            <a:spAutoFit/>
          </a:bodyPr>
          <a:lstStyle/>
          <a:p>
            <a:r>
              <a:rPr lang="en-US" sz="900" dirty="0">
                <a:solidFill>
                  <a:schemeClr val="bg1"/>
                </a:solidFill>
                <a:latin typeface="Verdana" pitchFamily="34" charset="0"/>
                <a:ea typeface="Verdana" pitchFamily="34" charset="0"/>
                <a:cs typeface="Verdana" pitchFamily="34" charset="0"/>
              </a:rPr>
              <a:t>© Northeast States for Coordinated Air Use Management (NESCAUM) . All rights reserved. This </a:t>
            </a:r>
            <a:r>
              <a:rPr lang="en-US" sz="900" dirty="0" smtClean="0">
                <a:solidFill>
                  <a:schemeClr val="bg1"/>
                </a:solidFill>
                <a:latin typeface="Verdana" pitchFamily="34" charset="0"/>
                <a:ea typeface="Verdana" pitchFamily="34" charset="0"/>
                <a:cs typeface="Verdana" pitchFamily="34" charset="0"/>
              </a:rPr>
              <a:t>content is </a:t>
            </a:r>
            <a:r>
              <a:rPr lang="en-US" sz="900" dirty="0">
                <a:solidFill>
                  <a:schemeClr val="bg1"/>
                </a:solidFill>
                <a:latin typeface="Verdana" pitchFamily="34" charset="0"/>
                <a:ea typeface="Verdana" pitchFamily="34" charset="0"/>
                <a:cs typeface="Verdana" pitchFamily="34" charset="0"/>
              </a:rPr>
              <a:t>excluded from our Creative Commons license. For more information, see </a:t>
            </a:r>
            <a:r>
              <a:rPr lang="en-US" sz="900" dirty="0">
                <a:solidFill>
                  <a:schemeClr val="bg1"/>
                </a:solidFill>
                <a:latin typeface="Verdana" pitchFamily="34" charset="0"/>
                <a:ea typeface="Verdana" pitchFamily="34" charset="0"/>
                <a:cs typeface="Verdana" pitchFamily="34" charset="0"/>
                <a:hlinkClick r:id="rId7"/>
              </a:rPr>
              <a:t>http://ocw.mit.edu/fairuse</a:t>
            </a:r>
            <a:r>
              <a:rPr lang="en-US" sz="900" dirty="0">
                <a:solidFill>
                  <a:schemeClr val="bg1"/>
                </a:solidFill>
                <a:latin typeface="Verdana" pitchFamily="34" charset="0"/>
                <a:ea typeface="Verdana" pitchFamily="34" charset="0"/>
                <a:cs typeface="Verdana" pitchFamily="34"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animEffect transition="in" filter="wipe(left)">
                                      <p:cBhvr>
                                        <p:cTn id="7" dur="500"/>
                                        <p:tgtEl>
                                          <p:spTgt spid="501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80">
                                            <p:txEl>
                                              <p:pRg st="2" end="2"/>
                                            </p:txEl>
                                          </p:spTgt>
                                        </p:tgtEl>
                                        <p:attrNameLst>
                                          <p:attrName>style.visibility</p:attrName>
                                        </p:attrNameLst>
                                      </p:cBhvr>
                                      <p:to>
                                        <p:strVal val="visible"/>
                                      </p:to>
                                    </p:set>
                                    <p:animEffect transition="in" filter="wipe(left)">
                                      <p:cBhvr>
                                        <p:cTn id="12" dur="500"/>
                                        <p:tgtEl>
                                          <p:spTgt spid="501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838200" y="228600"/>
            <a:ext cx="7758113" cy="830263"/>
          </a:xfrm>
          <a:prstGeom prst="rect">
            <a:avLst/>
          </a:prstGeom>
          <a:noFill/>
          <a:ln w="9525">
            <a:noFill/>
            <a:miter lim="800000"/>
            <a:headEnd/>
            <a:tailEnd/>
          </a:ln>
        </p:spPr>
        <p:txBody>
          <a:bodyPr wrap="none">
            <a:spAutoFit/>
          </a:bodyPr>
          <a:lstStyle/>
          <a:p>
            <a:r>
              <a:rPr lang="en-US" sz="2400" i="1" u="sng"/>
              <a:t>Behavior of Plane Waves in Lossy Materials</a:t>
            </a:r>
          </a:p>
          <a:p>
            <a:r>
              <a:rPr lang="en-US" sz="2400" i="1"/>
              <a:t>                           … can help us understand polarizers</a:t>
            </a:r>
          </a:p>
        </p:txBody>
      </p:sp>
      <p:pic>
        <p:nvPicPr>
          <p:cNvPr id="12291" name="Picture 1" descr="latex-image-1.pdf"/>
          <p:cNvPicPr>
            <a:picLocks noChangeAspect="1"/>
          </p:cNvPicPr>
          <p:nvPr/>
        </p:nvPicPr>
        <p:blipFill>
          <a:blip r:embed="rId3"/>
          <a:srcRect/>
          <a:stretch>
            <a:fillRect/>
          </a:stretch>
        </p:blipFill>
        <p:spPr bwMode="auto">
          <a:xfrm>
            <a:off x="990600" y="1219200"/>
            <a:ext cx="6184900" cy="609600"/>
          </a:xfrm>
          <a:prstGeom prst="rect">
            <a:avLst/>
          </a:prstGeom>
          <a:noFill/>
          <a:ln w="9525">
            <a:noFill/>
            <a:miter lim="800000"/>
            <a:headEnd/>
            <a:tailEnd/>
          </a:ln>
        </p:spPr>
      </p:pic>
      <p:pic>
        <p:nvPicPr>
          <p:cNvPr id="12292" name="Picture 2" descr="latex-image-1.pdf"/>
          <p:cNvPicPr>
            <a:picLocks noChangeAspect="1"/>
          </p:cNvPicPr>
          <p:nvPr/>
        </p:nvPicPr>
        <p:blipFill>
          <a:blip r:embed="rId4"/>
          <a:srcRect/>
          <a:stretch>
            <a:fillRect/>
          </a:stretch>
        </p:blipFill>
        <p:spPr bwMode="auto">
          <a:xfrm>
            <a:off x="381000" y="1905000"/>
            <a:ext cx="8585200" cy="419100"/>
          </a:xfrm>
          <a:prstGeom prst="rect">
            <a:avLst/>
          </a:prstGeom>
          <a:noFill/>
          <a:ln w="9525">
            <a:noFill/>
            <a:miter lim="800000"/>
            <a:headEnd/>
            <a:tailEnd/>
          </a:ln>
        </p:spPr>
      </p:pic>
      <p:pic>
        <p:nvPicPr>
          <p:cNvPr id="12293" name="Picture 2" descr="latex-image-1.pdf"/>
          <p:cNvPicPr>
            <a:picLocks noChangeAspect="1"/>
          </p:cNvPicPr>
          <p:nvPr/>
        </p:nvPicPr>
        <p:blipFill>
          <a:blip r:embed="rId5"/>
          <a:srcRect/>
          <a:stretch>
            <a:fillRect/>
          </a:stretch>
        </p:blipFill>
        <p:spPr bwMode="auto">
          <a:xfrm>
            <a:off x="2362200" y="3810000"/>
            <a:ext cx="1296988" cy="368300"/>
          </a:xfrm>
          <a:prstGeom prst="rect">
            <a:avLst/>
          </a:prstGeom>
          <a:noFill/>
          <a:ln w="9525">
            <a:noFill/>
            <a:miter lim="800000"/>
            <a:headEnd/>
            <a:tailEnd/>
          </a:ln>
        </p:spPr>
      </p:pic>
      <p:cxnSp>
        <p:nvCxnSpPr>
          <p:cNvPr id="13" name="Straight Arrow Connector 12"/>
          <p:cNvCxnSpPr>
            <a:cxnSpLocks noChangeShapeType="1"/>
          </p:cNvCxnSpPr>
          <p:nvPr/>
        </p:nvCxnSpPr>
        <p:spPr bwMode="auto">
          <a:xfrm>
            <a:off x="2895600" y="4191000"/>
            <a:ext cx="152400" cy="30480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12295" name="TextBox 25"/>
          <p:cNvSpPr txBox="1">
            <a:spLocks noChangeArrowheads="1"/>
          </p:cNvSpPr>
          <p:nvPr/>
        </p:nvSpPr>
        <p:spPr bwMode="auto">
          <a:xfrm>
            <a:off x="104775" y="5273675"/>
            <a:ext cx="504825" cy="307975"/>
          </a:xfrm>
          <a:prstGeom prst="rect">
            <a:avLst/>
          </a:prstGeom>
          <a:noFill/>
          <a:ln w="9525">
            <a:noFill/>
            <a:miter lim="800000"/>
            <a:headEnd/>
            <a:tailEnd/>
          </a:ln>
        </p:spPr>
        <p:txBody>
          <a:bodyPr wrap="none">
            <a:spAutoFit/>
          </a:bodyPr>
          <a:lstStyle/>
          <a:p>
            <a:r>
              <a:rPr lang="en-US" sz="1400"/>
              <a:t>-0.5</a:t>
            </a:r>
          </a:p>
        </p:txBody>
      </p:sp>
      <p:sp>
        <p:nvSpPr>
          <p:cNvPr id="12296" name="TextBox 50"/>
          <p:cNvSpPr txBox="1">
            <a:spLocks noChangeArrowheads="1"/>
          </p:cNvSpPr>
          <p:nvPr/>
        </p:nvSpPr>
        <p:spPr bwMode="auto">
          <a:xfrm>
            <a:off x="280988" y="4660900"/>
            <a:ext cx="279400" cy="307975"/>
          </a:xfrm>
          <a:prstGeom prst="rect">
            <a:avLst/>
          </a:prstGeom>
          <a:noFill/>
          <a:ln w="9525">
            <a:noFill/>
            <a:miter lim="800000"/>
            <a:headEnd/>
            <a:tailEnd/>
          </a:ln>
        </p:spPr>
        <p:txBody>
          <a:bodyPr wrap="none">
            <a:spAutoFit/>
          </a:bodyPr>
          <a:lstStyle/>
          <a:p>
            <a:r>
              <a:rPr lang="en-US" sz="1400"/>
              <a:t>0</a:t>
            </a:r>
          </a:p>
        </p:txBody>
      </p:sp>
      <p:sp>
        <p:nvSpPr>
          <p:cNvPr id="12297" name="TextBox 52"/>
          <p:cNvSpPr txBox="1">
            <a:spLocks noChangeArrowheads="1"/>
          </p:cNvSpPr>
          <p:nvPr/>
        </p:nvSpPr>
        <p:spPr bwMode="auto">
          <a:xfrm>
            <a:off x="157163" y="4054475"/>
            <a:ext cx="439737" cy="307975"/>
          </a:xfrm>
          <a:prstGeom prst="rect">
            <a:avLst/>
          </a:prstGeom>
          <a:noFill/>
          <a:ln w="9525">
            <a:noFill/>
            <a:miter lim="800000"/>
            <a:headEnd/>
            <a:tailEnd/>
          </a:ln>
        </p:spPr>
        <p:txBody>
          <a:bodyPr wrap="none">
            <a:spAutoFit/>
          </a:bodyPr>
          <a:lstStyle/>
          <a:p>
            <a:r>
              <a:rPr lang="en-US" sz="1400"/>
              <a:t>0.5</a:t>
            </a:r>
          </a:p>
        </p:txBody>
      </p:sp>
      <p:sp>
        <p:nvSpPr>
          <p:cNvPr id="12298" name="TextBox 53"/>
          <p:cNvSpPr txBox="1">
            <a:spLocks noChangeArrowheads="1"/>
          </p:cNvSpPr>
          <p:nvPr/>
        </p:nvSpPr>
        <p:spPr bwMode="auto">
          <a:xfrm>
            <a:off x="158750" y="3352800"/>
            <a:ext cx="438150" cy="307975"/>
          </a:xfrm>
          <a:prstGeom prst="rect">
            <a:avLst/>
          </a:prstGeom>
          <a:noFill/>
          <a:ln w="9525">
            <a:noFill/>
            <a:miter lim="800000"/>
            <a:headEnd/>
            <a:tailEnd/>
          </a:ln>
        </p:spPr>
        <p:txBody>
          <a:bodyPr wrap="none">
            <a:spAutoFit/>
          </a:bodyPr>
          <a:lstStyle/>
          <a:p>
            <a:r>
              <a:rPr lang="en-US" sz="1400"/>
              <a:t>1.0</a:t>
            </a:r>
          </a:p>
        </p:txBody>
      </p:sp>
      <p:sp>
        <p:nvSpPr>
          <p:cNvPr id="12299" name="TextBox 53"/>
          <p:cNvSpPr txBox="1">
            <a:spLocks noChangeArrowheads="1"/>
          </p:cNvSpPr>
          <p:nvPr/>
        </p:nvSpPr>
        <p:spPr bwMode="auto">
          <a:xfrm>
            <a:off x="92075" y="5956300"/>
            <a:ext cx="504825" cy="307975"/>
          </a:xfrm>
          <a:prstGeom prst="rect">
            <a:avLst/>
          </a:prstGeom>
          <a:noFill/>
          <a:ln w="9525">
            <a:noFill/>
            <a:miter lim="800000"/>
            <a:headEnd/>
            <a:tailEnd/>
          </a:ln>
        </p:spPr>
        <p:txBody>
          <a:bodyPr wrap="none">
            <a:spAutoFit/>
          </a:bodyPr>
          <a:lstStyle/>
          <a:p>
            <a:r>
              <a:rPr lang="en-US" sz="1400"/>
              <a:t>-1.0</a:t>
            </a:r>
          </a:p>
        </p:txBody>
      </p:sp>
      <p:sp>
        <p:nvSpPr>
          <p:cNvPr id="12300" name="TextBox 50"/>
          <p:cNvSpPr txBox="1">
            <a:spLocks noChangeArrowheads="1"/>
          </p:cNvSpPr>
          <p:nvPr/>
        </p:nvSpPr>
        <p:spPr bwMode="auto">
          <a:xfrm>
            <a:off x="1066800" y="6248400"/>
            <a:ext cx="279400" cy="307975"/>
          </a:xfrm>
          <a:prstGeom prst="rect">
            <a:avLst/>
          </a:prstGeom>
          <a:noFill/>
          <a:ln w="9525">
            <a:noFill/>
            <a:miter lim="800000"/>
            <a:headEnd/>
            <a:tailEnd/>
          </a:ln>
        </p:spPr>
        <p:txBody>
          <a:bodyPr wrap="none">
            <a:spAutoFit/>
          </a:bodyPr>
          <a:lstStyle/>
          <a:p>
            <a:r>
              <a:rPr lang="en-US" sz="1400"/>
              <a:t>1</a:t>
            </a:r>
          </a:p>
        </p:txBody>
      </p:sp>
      <p:pic>
        <p:nvPicPr>
          <p:cNvPr id="12301" name="Picture 5"/>
          <p:cNvPicPr>
            <a:picLocks noChangeAspect="1"/>
          </p:cNvPicPr>
          <p:nvPr/>
        </p:nvPicPr>
        <p:blipFill>
          <a:blip r:embed="rId6"/>
          <a:srcRect/>
          <a:stretch>
            <a:fillRect/>
          </a:stretch>
        </p:blipFill>
        <p:spPr bwMode="auto">
          <a:xfrm>
            <a:off x="609600" y="3352800"/>
            <a:ext cx="3733800" cy="2959100"/>
          </a:xfrm>
          <a:prstGeom prst="rect">
            <a:avLst/>
          </a:prstGeom>
          <a:noFill/>
          <a:ln w="9525">
            <a:noFill/>
            <a:miter lim="800000"/>
            <a:headEnd/>
            <a:tailEnd/>
          </a:ln>
        </p:spPr>
      </p:pic>
      <p:sp>
        <p:nvSpPr>
          <p:cNvPr id="12302" name="TextBox 50"/>
          <p:cNvSpPr txBox="1">
            <a:spLocks noChangeArrowheads="1"/>
          </p:cNvSpPr>
          <p:nvPr/>
        </p:nvSpPr>
        <p:spPr bwMode="auto">
          <a:xfrm>
            <a:off x="1625600" y="6248400"/>
            <a:ext cx="279400" cy="307975"/>
          </a:xfrm>
          <a:prstGeom prst="rect">
            <a:avLst/>
          </a:prstGeom>
          <a:noFill/>
          <a:ln w="9525">
            <a:noFill/>
            <a:miter lim="800000"/>
            <a:headEnd/>
            <a:tailEnd/>
          </a:ln>
        </p:spPr>
        <p:txBody>
          <a:bodyPr wrap="none">
            <a:spAutoFit/>
          </a:bodyPr>
          <a:lstStyle/>
          <a:p>
            <a:r>
              <a:rPr lang="en-US" sz="1400"/>
              <a:t>2</a:t>
            </a:r>
          </a:p>
        </p:txBody>
      </p:sp>
      <p:sp>
        <p:nvSpPr>
          <p:cNvPr id="12303" name="TextBox 50"/>
          <p:cNvSpPr txBox="1">
            <a:spLocks noChangeArrowheads="1"/>
          </p:cNvSpPr>
          <p:nvPr/>
        </p:nvSpPr>
        <p:spPr bwMode="auto">
          <a:xfrm>
            <a:off x="2209800" y="6248400"/>
            <a:ext cx="279400" cy="307975"/>
          </a:xfrm>
          <a:prstGeom prst="rect">
            <a:avLst/>
          </a:prstGeom>
          <a:noFill/>
          <a:ln w="9525">
            <a:noFill/>
            <a:miter lim="800000"/>
            <a:headEnd/>
            <a:tailEnd/>
          </a:ln>
        </p:spPr>
        <p:txBody>
          <a:bodyPr wrap="none">
            <a:spAutoFit/>
          </a:bodyPr>
          <a:lstStyle/>
          <a:p>
            <a:r>
              <a:rPr lang="en-US" sz="1400"/>
              <a:t>3</a:t>
            </a:r>
          </a:p>
        </p:txBody>
      </p:sp>
      <p:sp>
        <p:nvSpPr>
          <p:cNvPr id="12304" name="TextBox 50"/>
          <p:cNvSpPr txBox="1">
            <a:spLocks noChangeArrowheads="1"/>
          </p:cNvSpPr>
          <p:nvPr/>
        </p:nvSpPr>
        <p:spPr bwMode="auto">
          <a:xfrm>
            <a:off x="2819400" y="6248400"/>
            <a:ext cx="279400" cy="307975"/>
          </a:xfrm>
          <a:prstGeom prst="rect">
            <a:avLst/>
          </a:prstGeom>
          <a:noFill/>
          <a:ln w="9525">
            <a:noFill/>
            <a:miter lim="800000"/>
            <a:headEnd/>
            <a:tailEnd/>
          </a:ln>
        </p:spPr>
        <p:txBody>
          <a:bodyPr wrap="none">
            <a:spAutoFit/>
          </a:bodyPr>
          <a:lstStyle/>
          <a:p>
            <a:r>
              <a:rPr lang="en-US" sz="1400"/>
              <a:t>4</a:t>
            </a:r>
          </a:p>
        </p:txBody>
      </p:sp>
      <p:sp>
        <p:nvSpPr>
          <p:cNvPr id="12305" name="TextBox 50"/>
          <p:cNvSpPr txBox="1">
            <a:spLocks noChangeArrowheads="1"/>
          </p:cNvSpPr>
          <p:nvPr/>
        </p:nvSpPr>
        <p:spPr bwMode="auto">
          <a:xfrm>
            <a:off x="3429000" y="6248400"/>
            <a:ext cx="279400" cy="307975"/>
          </a:xfrm>
          <a:prstGeom prst="rect">
            <a:avLst/>
          </a:prstGeom>
          <a:noFill/>
          <a:ln w="9525">
            <a:noFill/>
            <a:miter lim="800000"/>
            <a:headEnd/>
            <a:tailEnd/>
          </a:ln>
        </p:spPr>
        <p:txBody>
          <a:bodyPr wrap="none">
            <a:spAutoFit/>
          </a:bodyPr>
          <a:lstStyle/>
          <a:p>
            <a:r>
              <a:rPr lang="en-US" sz="1400"/>
              <a:t>5</a:t>
            </a:r>
          </a:p>
        </p:txBody>
      </p:sp>
      <p:sp>
        <p:nvSpPr>
          <p:cNvPr id="12306" name="TextBox 50"/>
          <p:cNvSpPr txBox="1">
            <a:spLocks noChangeArrowheads="1"/>
          </p:cNvSpPr>
          <p:nvPr/>
        </p:nvSpPr>
        <p:spPr bwMode="auto">
          <a:xfrm>
            <a:off x="3962400" y="6248400"/>
            <a:ext cx="279400" cy="307975"/>
          </a:xfrm>
          <a:prstGeom prst="rect">
            <a:avLst/>
          </a:prstGeom>
          <a:noFill/>
          <a:ln w="9525">
            <a:noFill/>
            <a:miter lim="800000"/>
            <a:headEnd/>
            <a:tailEnd/>
          </a:ln>
        </p:spPr>
        <p:txBody>
          <a:bodyPr wrap="none">
            <a:spAutoFit/>
          </a:bodyPr>
          <a:lstStyle/>
          <a:p>
            <a:r>
              <a:rPr lang="en-US" sz="1400"/>
              <a:t>6</a:t>
            </a:r>
          </a:p>
        </p:txBody>
      </p:sp>
      <p:pic>
        <p:nvPicPr>
          <p:cNvPr id="12307" name="Picture 6" descr="latex-image-1.pdf"/>
          <p:cNvPicPr>
            <a:picLocks noChangeAspect="1"/>
          </p:cNvPicPr>
          <p:nvPr/>
        </p:nvPicPr>
        <p:blipFill>
          <a:blip r:embed="rId7"/>
          <a:srcRect/>
          <a:stretch>
            <a:fillRect/>
          </a:stretch>
        </p:blipFill>
        <p:spPr bwMode="auto">
          <a:xfrm>
            <a:off x="1524000" y="2667000"/>
            <a:ext cx="1892300" cy="560388"/>
          </a:xfrm>
          <a:prstGeom prst="rect">
            <a:avLst/>
          </a:prstGeom>
          <a:noFill/>
          <a:ln w="9525">
            <a:noFill/>
            <a:miter lim="800000"/>
            <a:headEnd/>
            <a:tailEnd/>
          </a:ln>
        </p:spPr>
      </p:pic>
      <p:pic>
        <p:nvPicPr>
          <p:cNvPr id="12308" name="Picture 1" descr="InMaterial3.gif"/>
          <p:cNvPicPr>
            <a:picLocks noChangeAspect="1"/>
          </p:cNvPicPr>
          <p:nvPr/>
        </p:nvPicPr>
        <p:blipFill>
          <a:blip r:embed="rId8"/>
          <a:srcRect/>
          <a:stretch>
            <a:fillRect/>
          </a:stretch>
        </p:blipFill>
        <p:spPr bwMode="auto">
          <a:xfrm>
            <a:off x="4572000" y="3263900"/>
            <a:ext cx="4332288" cy="34067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p:cNvSpPr txBox="1">
            <a:spLocks noChangeArrowheads="1"/>
          </p:cNvSpPr>
          <p:nvPr/>
        </p:nvSpPr>
        <p:spPr bwMode="auto">
          <a:xfrm>
            <a:off x="4648200" y="577850"/>
            <a:ext cx="4343400" cy="641350"/>
          </a:xfrm>
          <a:prstGeom prst="rect">
            <a:avLst/>
          </a:prstGeom>
          <a:noFill/>
          <a:ln w="9525">
            <a:noFill/>
            <a:miter lim="800000"/>
            <a:headEnd/>
            <a:tailEnd/>
          </a:ln>
        </p:spPr>
        <p:txBody>
          <a:bodyPr>
            <a:spAutoFit/>
          </a:bodyPr>
          <a:lstStyle/>
          <a:p>
            <a:pPr algn="ctr"/>
            <a:r>
              <a:rPr lang="en-US" sz="1800"/>
              <a:t>… converts an unpolarized beam into one with a single linear polarization </a:t>
            </a:r>
          </a:p>
        </p:txBody>
      </p:sp>
      <p:sp>
        <p:nvSpPr>
          <p:cNvPr id="13315" name="Text Box 7"/>
          <p:cNvSpPr txBox="1">
            <a:spLocks noChangeArrowheads="1"/>
          </p:cNvSpPr>
          <p:nvPr/>
        </p:nvSpPr>
        <p:spPr bwMode="auto">
          <a:xfrm>
            <a:off x="5486400" y="152400"/>
            <a:ext cx="2771775" cy="457200"/>
          </a:xfrm>
          <a:prstGeom prst="rect">
            <a:avLst/>
          </a:prstGeom>
          <a:noFill/>
          <a:ln w="9525">
            <a:noFill/>
            <a:miter lim="800000"/>
            <a:headEnd/>
            <a:tailEnd/>
          </a:ln>
        </p:spPr>
        <p:txBody>
          <a:bodyPr wrap="none">
            <a:spAutoFit/>
          </a:bodyPr>
          <a:lstStyle/>
          <a:p>
            <a:r>
              <a:rPr lang="en-US" sz="2400" u="sng"/>
              <a:t>Wire-grid Polarizer</a:t>
            </a:r>
          </a:p>
        </p:txBody>
      </p:sp>
      <p:sp>
        <p:nvSpPr>
          <p:cNvPr id="13316" name="Text Box 8"/>
          <p:cNvSpPr txBox="1">
            <a:spLocks noChangeArrowheads="1"/>
          </p:cNvSpPr>
          <p:nvPr/>
        </p:nvSpPr>
        <p:spPr bwMode="auto">
          <a:xfrm>
            <a:off x="609600" y="3422650"/>
            <a:ext cx="7864475" cy="3282950"/>
          </a:xfrm>
          <a:prstGeom prst="rect">
            <a:avLst/>
          </a:prstGeom>
          <a:noFill/>
          <a:ln w="9525">
            <a:noFill/>
            <a:miter lim="800000"/>
            <a:headEnd/>
            <a:tailEnd/>
          </a:ln>
        </p:spPr>
        <p:txBody>
          <a:bodyPr>
            <a:spAutoFit/>
          </a:bodyPr>
          <a:lstStyle/>
          <a:p>
            <a:pPr>
              <a:spcAft>
                <a:spcPct val="35000"/>
              </a:spcAft>
            </a:pPr>
            <a:r>
              <a:rPr lang="en-US"/>
              <a:t>The </a:t>
            </a:r>
            <a:r>
              <a:rPr lang="en-US" i="1"/>
              <a:t>wire-grid polarizer</a:t>
            </a:r>
            <a:r>
              <a:rPr lang="en-US"/>
              <a:t> consists of a regular array of parallel</a:t>
            </a:r>
            <a:br>
              <a:rPr lang="en-US"/>
            </a:br>
            <a:r>
              <a:rPr lang="en-US"/>
              <a:t>metallic wires, placed in a plane perpendicular to the incident beam. </a:t>
            </a:r>
          </a:p>
          <a:p>
            <a:pPr algn="just">
              <a:spcAft>
                <a:spcPct val="35000"/>
              </a:spcAft>
            </a:pPr>
            <a:r>
              <a:rPr lang="en-US" u="sng"/>
              <a:t>Electromagnetic waves</a:t>
            </a:r>
            <a:r>
              <a:rPr lang="en-US"/>
              <a:t> with electric fields aligned </a:t>
            </a:r>
            <a:r>
              <a:rPr lang="en-US" u="sng"/>
              <a:t>parallel</a:t>
            </a:r>
            <a:r>
              <a:rPr lang="en-US"/>
              <a:t> to the wires induce the movement of electrons along the length of the wires. Since the electrons are free to move, the polarizer behaves in a similar manner as the surface of a metal when reflecting light; some energy is lost due to Joule heating in the wires, and the rest of the wave is reflected backwards along the incident beam.</a:t>
            </a:r>
          </a:p>
          <a:p>
            <a:pPr algn="just">
              <a:spcAft>
                <a:spcPct val="35000"/>
              </a:spcAft>
            </a:pPr>
            <a:r>
              <a:rPr lang="en-US" u="sng"/>
              <a:t>Electromagnetic waves</a:t>
            </a:r>
            <a:r>
              <a:rPr lang="en-US"/>
              <a:t> with electric fields aligned </a:t>
            </a:r>
            <a:r>
              <a:rPr lang="en-US" u="sng"/>
              <a:t>perpendicular</a:t>
            </a:r>
            <a:r>
              <a:rPr lang="en-US"/>
              <a:t> to the wires, the electrons cannot move very far across the width of each wire; therefore, little energy is lost or reflected, and the incident wave is able to travel through the grid. </a:t>
            </a:r>
          </a:p>
          <a:p>
            <a:pPr algn="just">
              <a:spcAft>
                <a:spcPct val="35000"/>
              </a:spcAft>
            </a:pPr>
            <a:r>
              <a:rPr lang="en-US"/>
              <a:t>Therefore, </a:t>
            </a:r>
            <a:r>
              <a:rPr lang="en-US" u="sng"/>
              <a:t>the transmitted wave</a:t>
            </a:r>
            <a:r>
              <a:rPr lang="en-US"/>
              <a:t> has an electric field purely in the direction perpendicular to the wires, and is thus linearly polarized.</a:t>
            </a:r>
          </a:p>
        </p:txBody>
      </p:sp>
      <p:pic>
        <p:nvPicPr>
          <p:cNvPr id="13317" name="Picture 1"/>
          <p:cNvPicPr>
            <a:picLocks noChangeAspect="1"/>
          </p:cNvPicPr>
          <p:nvPr/>
        </p:nvPicPr>
        <p:blipFill>
          <a:blip r:embed="rId2"/>
          <a:srcRect/>
          <a:stretch>
            <a:fillRect/>
          </a:stretch>
        </p:blipFill>
        <p:spPr bwMode="auto">
          <a:xfrm>
            <a:off x="1752600" y="533400"/>
            <a:ext cx="5232400" cy="27797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52425" y="1019175"/>
            <a:ext cx="5867400" cy="1006475"/>
          </a:xfrm>
          <a:prstGeom prst="rect">
            <a:avLst/>
          </a:prstGeom>
          <a:noFill/>
          <a:ln w="9525">
            <a:noFill/>
            <a:miter lim="800000"/>
            <a:headEnd/>
            <a:tailEnd/>
          </a:ln>
        </p:spPr>
        <p:txBody>
          <a:bodyPr>
            <a:spAutoFit/>
          </a:bodyPr>
          <a:lstStyle/>
          <a:p>
            <a:r>
              <a:rPr lang="en-US"/>
              <a:t>Dichroism in materials refers to the phenomenon when light rays having different polarizations are absorbed by different amounts.</a:t>
            </a:r>
          </a:p>
        </p:txBody>
      </p:sp>
      <p:sp>
        <p:nvSpPr>
          <p:cNvPr id="14339" name="TextBox 3"/>
          <p:cNvSpPr txBox="1">
            <a:spLocks noChangeArrowheads="1"/>
          </p:cNvSpPr>
          <p:nvPr/>
        </p:nvSpPr>
        <p:spPr bwMode="auto">
          <a:xfrm>
            <a:off x="339725" y="333375"/>
            <a:ext cx="3201988" cy="457200"/>
          </a:xfrm>
          <a:prstGeom prst="rect">
            <a:avLst/>
          </a:prstGeom>
          <a:noFill/>
          <a:ln w="9525">
            <a:noFill/>
            <a:miter lim="800000"/>
            <a:headEnd/>
            <a:tailEnd/>
          </a:ln>
        </p:spPr>
        <p:txBody>
          <a:bodyPr wrap="none">
            <a:spAutoFit/>
          </a:bodyPr>
          <a:lstStyle/>
          <a:p>
            <a:r>
              <a:rPr lang="en-US" sz="2400" u="sng"/>
              <a:t>Dichroism of Materials</a:t>
            </a:r>
          </a:p>
        </p:txBody>
      </p:sp>
      <p:sp>
        <p:nvSpPr>
          <p:cNvPr id="14340" name="Rectangle 4"/>
          <p:cNvSpPr>
            <a:spLocks noChangeArrowheads="1"/>
          </p:cNvSpPr>
          <p:nvPr/>
        </p:nvSpPr>
        <p:spPr bwMode="auto">
          <a:xfrm>
            <a:off x="6781800" y="2895600"/>
            <a:ext cx="2174875" cy="338138"/>
          </a:xfrm>
          <a:prstGeom prst="rect">
            <a:avLst/>
          </a:prstGeom>
          <a:noFill/>
          <a:ln w="9525">
            <a:noFill/>
            <a:miter lim="800000"/>
            <a:headEnd/>
            <a:tailEnd/>
          </a:ln>
        </p:spPr>
        <p:txBody>
          <a:bodyPr wrap="none">
            <a:spAutoFit/>
          </a:bodyPr>
          <a:lstStyle/>
          <a:p>
            <a:r>
              <a:rPr lang="en-US"/>
              <a:t>dichroic glass jewelry</a:t>
            </a:r>
          </a:p>
        </p:txBody>
      </p:sp>
      <p:sp>
        <p:nvSpPr>
          <p:cNvPr id="14341" name="TextBox 5"/>
          <p:cNvSpPr txBox="1">
            <a:spLocks noChangeArrowheads="1"/>
          </p:cNvSpPr>
          <p:nvPr/>
        </p:nvSpPr>
        <p:spPr bwMode="auto">
          <a:xfrm>
            <a:off x="304800" y="2590800"/>
            <a:ext cx="8332788" cy="4132263"/>
          </a:xfrm>
          <a:prstGeom prst="rect">
            <a:avLst/>
          </a:prstGeom>
          <a:noFill/>
          <a:ln w="9525">
            <a:noFill/>
            <a:miter lim="800000"/>
            <a:headEnd/>
            <a:tailEnd/>
          </a:ln>
        </p:spPr>
        <p:txBody>
          <a:bodyPr>
            <a:spAutoFit/>
          </a:bodyPr>
          <a:lstStyle/>
          <a:p>
            <a:r>
              <a:rPr lang="en-US" u="sng"/>
              <a:t>Polaroid sheet polarizers </a:t>
            </a:r>
            <a:r>
              <a:rPr lang="en-US" sz="1800"/>
              <a:t>were developed by Edwin Land</a:t>
            </a:r>
            <a:br>
              <a:rPr lang="en-US" sz="1800"/>
            </a:br>
            <a:r>
              <a:rPr lang="en-US" sz="1800"/>
              <a:t>in 1929 using herapathite.  Herapathite, or iodoquinine</a:t>
            </a:r>
          </a:p>
          <a:p>
            <a:r>
              <a:rPr lang="en-US" sz="1800"/>
              <a:t>sulfate, is a chemical compound whose crystals are dichroic</a:t>
            </a:r>
          </a:p>
          <a:p>
            <a:pPr>
              <a:spcAft>
                <a:spcPct val="30000"/>
              </a:spcAft>
            </a:pPr>
            <a:r>
              <a:rPr lang="en-US" sz="1800"/>
              <a:t>and thus can be used for polarizing light.</a:t>
            </a:r>
          </a:p>
          <a:p>
            <a:r>
              <a:rPr lang="en-US" sz="1800"/>
              <a:t>According to Edwin H. Land, herapathite was discovered In 1852 by William Herapath, a doctor in Bristol.  One of his pupils found that adding iodine to the urine of a dog that had been fed quinine produced unusual green crystals.  Herapath noticed while studying the crystals under a microscope that they appeared to polarize light.</a:t>
            </a:r>
          </a:p>
          <a:p>
            <a:r>
              <a:rPr lang="en-US" sz="1800"/>
              <a:t>Land in 1929 to construct the first type of Polaroid sheet polarizer. He did this by embedding herapathite crystals in a polymer instead of growing a single large crystal. Land established Polaroid Corporation in 1937 in Cambridge, Massachusetts. The company initially produced Polaroid Day Glasses, the first sunglasses with a polarizing filter.</a:t>
            </a:r>
          </a:p>
        </p:txBody>
      </p:sp>
      <p:sp>
        <p:nvSpPr>
          <p:cNvPr id="14342" name="Rectangle 1"/>
          <p:cNvSpPr>
            <a:spLocks noChangeArrowheads="1"/>
          </p:cNvSpPr>
          <p:nvPr/>
        </p:nvSpPr>
        <p:spPr bwMode="auto">
          <a:xfrm>
            <a:off x="3521244" y="-11113"/>
            <a:ext cx="5791200" cy="276226"/>
          </a:xfrm>
          <a:prstGeom prst="rect">
            <a:avLst/>
          </a:prstGeom>
          <a:noFill/>
          <a:ln w="9525">
            <a:noFill/>
            <a:miter lim="800000"/>
            <a:headEnd/>
            <a:tailEnd/>
          </a:ln>
        </p:spPr>
        <p:txBody>
          <a:bodyPr>
            <a:spAutoFit/>
          </a:bodyPr>
          <a:lstStyle/>
          <a:p>
            <a:r>
              <a:rPr lang="en-US" sz="1200" dirty="0"/>
              <a:t>Image by </a:t>
            </a:r>
            <a:r>
              <a:rPr lang="en-US" sz="1200" dirty="0" err="1" smtClean="0"/>
              <a:t>zygzee</a:t>
            </a:r>
            <a:r>
              <a:rPr lang="en-US" sz="1200" dirty="0" smtClean="0"/>
              <a:t> </a:t>
            </a:r>
            <a:r>
              <a:rPr lang="en-US" sz="1200" dirty="0" smtClean="0">
                <a:hlinkClick r:id="rId2"/>
              </a:rPr>
              <a:t>http</a:t>
            </a:r>
            <a:r>
              <a:rPr lang="en-US" sz="1200" dirty="0">
                <a:hlinkClick r:id="rId2"/>
              </a:rPr>
              <a:t>://</a:t>
            </a:r>
            <a:r>
              <a:rPr lang="en-US" sz="1200" dirty="0" smtClean="0">
                <a:hlinkClick r:id="rId2"/>
              </a:rPr>
              <a:t>www.flickr.com/photos/zygzee/324322772/</a:t>
            </a:r>
            <a:r>
              <a:rPr lang="en-US" sz="1200" dirty="0" smtClean="0"/>
              <a:t> on </a:t>
            </a:r>
            <a:r>
              <a:rPr lang="en-US" sz="1200" dirty="0" err="1" smtClean="0"/>
              <a:t>flickr</a:t>
            </a:r>
            <a:endParaRPr lang="en-US" sz="1200" dirty="0"/>
          </a:p>
        </p:txBody>
      </p:sp>
      <p:pic>
        <p:nvPicPr>
          <p:cNvPr id="14343" name="Picture 2"/>
          <p:cNvPicPr>
            <a:picLocks noChangeAspect="1"/>
          </p:cNvPicPr>
          <p:nvPr/>
        </p:nvPicPr>
        <p:blipFill>
          <a:blip r:embed="rId3"/>
          <a:stretch>
            <a:fillRect/>
          </a:stretch>
        </p:blipFill>
        <p:spPr bwMode="auto">
          <a:xfrm>
            <a:off x="6477000" y="381000"/>
            <a:ext cx="2544763" cy="2514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304800" y="609600"/>
            <a:ext cx="8534400" cy="6248400"/>
          </a:xfrm>
          <a:prstGeom prst="rect">
            <a:avLst/>
          </a:prstGeom>
          <a:noFill/>
          <a:ln w="9525">
            <a:noFill/>
            <a:miter lim="800000"/>
            <a:headEnd/>
            <a:tailEnd/>
          </a:ln>
        </p:spPr>
        <p:txBody>
          <a:bodyPr>
            <a:spAutoFit/>
          </a:bodyPr>
          <a:lstStyle/>
          <a:p>
            <a:pPr algn="ctr"/>
            <a:r>
              <a:rPr lang="en-US"/>
              <a:t>In practice, some light is lost in the polarizer and the actual transmission of unpolarized light will be somewhat lower than this, around 38% for Polaroid-type polarizers.</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If two polarizers are placed one after another (the second polarizer is generally called an </a:t>
            </a:r>
            <a:r>
              <a:rPr lang="en-US" i="1"/>
              <a:t>analyzer</a:t>
            </a:r>
            <a:r>
              <a:rPr lang="en-US"/>
              <a:t>), the mutual angle between their polarizing axes gives the value of θ in Malus' law. If the two axes are orthogonal, the polarizers are </a:t>
            </a:r>
            <a:r>
              <a:rPr lang="en-US" i="1"/>
              <a:t>crossed</a:t>
            </a:r>
            <a:r>
              <a:rPr lang="en-US"/>
              <a:t> and in theory no light is transmitted, though again practically speaking no polarizer is perfect and the transmission is not exactly zero (for example, crossed Polaroid sheets appear slightly blue in color). </a:t>
            </a:r>
          </a:p>
          <a:p>
            <a:pPr algn="ctr"/>
            <a:endParaRPr lang="en-US"/>
          </a:p>
          <a:p>
            <a:pPr algn="ctr"/>
            <a:r>
              <a:rPr lang="en-US"/>
              <a:t>Real polarizers are also not perfect blockers of the polarization orthogonal to their polarization axis; the ratio of the transmission of the unwanted component to the wanted component is called the </a:t>
            </a:r>
            <a:r>
              <a:rPr lang="en-US" i="1"/>
              <a:t>extinction ratio</a:t>
            </a:r>
            <a:r>
              <a:rPr lang="en-US"/>
              <a:t>, and varies from around 1:500 for Polaroid to about 1:10</a:t>
            </a:r>
            <a:r>
              <a:rPr lang="en-US" baseline="30000"/>
              <a:t>6</a:t>
            </a:r>
            <a:r>
              <a:rPr lang="en-US"/>
              <a:t> for Glan-Taylor prism polarizers.</a:t>
            </a:r>
          </a:p>
        </p:txBody>
      </p:sp>
      <p:pic>
        <p:nvPicPr>
          <p:cNvPr id="15363" name="Picture 4"/>
          <p:cNvPicPr>
            <a:picLocks noChangeAspect="1" noChangeArrowheads="1"/>
          </p:cNvPicPr>
          <p:nvPr/>
        </p:nvPicPr>
        <p:blipFill>
          <a:blip r:embed="rId2"/>
          <a:srcRect/>
          <a:stretch>
            <a:fillRect/>
          </a:stretch>
        </p:blipFill>
        <p:spPr bwMode="auto">
          <a:xfrm>
            <a:off x="762000" y="1600200"/>
            <a:ext cx="2286000" cy="2035175"/>
          </a:xfrm>
          <a:prstGeom prst="rect">
            <a:avLst/>
          </a:prstGeom>
          <a:noFill/>
          <a:ln w="9525">
            <a:noFill/>
            <a:miter lim="800000"/>
            <a:headEnd/>
            <a:tailEnd/>
          </a:ln>
        </p:spPr>
      </p:pic>
      <p:sp>
        <p:nvSpPr>
          <p:cNvPr id="15364" name="Text Box 2"/>
          <p:cNvSpPr txBox="1">
            <a:spLocks noChangeArrowheads="1"/>
          </p:cNvSpPr>
          <p:nvPr/>
        </p:nvSpPr>
        <p:spPr bwMode="auto">
          <a:xfrm>
            <a:off x="2825750" y="104775"/>
            <a:ext cx="2674938" cy="461963"/>
          </a:xfrm>
          <a:prstGeom prst="rect">
            <a:avLst/>
          </a:prstGeom>
          <a:noFill/>
          <a:ln w="9525">
            <a:noFill/>
            <a:miter lim="800000"/>
            <a:headEnd/>
            <a:tailEnd/>
          </a:ln>
        </p:spPr>
        <p:txBody>
          <a:bodyPr wrap="none">
            <a:spAutoFit/>
          </a:bodyPr>
          <a:lstStyle/>
          <a:p>
            <a:pPr eaLnBrk="0" hangingPunct="0"/>
            <a:r>
              <a:rPr lang="en-US" sz="2400" u="sng"/>
              <a:t>Crossed Polarizers</a:t>
            </a:r>
          </a:p>
        </p:txBody>
      </p:sp>
      <p:pic>
        <p:nvPicPr>
          <p:cNvPr id="15365" name="Picture 1"/>
          <p:cNvPicPr>
            <a:picLocks noChangeAspect="1"/>
          </p:cNvPicPr>
          <p:nvPr/>
        </p:nvPicPr>
        <p:blipFill>
          <a:blip r:embed="rId3"/>
          <a:srcRect/>
          <a:stretch>
            <a:fillRect/>
          </a:stretch>
        </p:blipFill>
        <p:spPr bwMode="auto">
          <a:xfrm>
            <a:off x="3733800" y="1295400"/>
            <a:ext cx="4267200" cy="2940050"/>
          </a:xfrm>
          <a:prstGeom prst="rect">
            <a:avLst/>
          </a:prstGeom>
          <a:noFill/>
          <a:ln w="9525">
            <a:noFill/>
            <a:miter lim="800000"/>
            <a:headEnd/>
            <a:tailEnd/>
          </a:ln>
        </p:spPr>
      </p:pic>
      <p:sp>
        <p:nvSpPr>
          <p:cNvPr id="15366" name="Text Box 2"/>
          <p:cNvSpPr txBox="1">
            <a:spLocks noChangeArrowheads="1"/>
          </p:cNvSpPr>
          <p:nvPr/>
        </p:nvSpPr>
        <p:spPr bwMode="auto">
          <a:xfrm>
            <a:off x="7499350" y="2743200"/>
            <a:ext cx="1339850" cy="584200"/>
          </a:xfrm>
          <a:prstGeom prst="rect">
            <a:avLst/>
          </a:prstGeom>
          <a:noFill/>
          <a:ln w="9525">
            <a:noFill/>
            <a:miter lim="800000"/>
            <a:headEnd/>
            <a:tailEnd/>
          </a:ln>
        </p:spPr>
        <p:txBody>
          <a:bodyPr wrap="none">
            <a:spAutoFit/>
          </a:bodyPr>
          <a:lstStyle/>
          <a:p>
            <a:pPr algn="ctr"/>
            <a:r>
              <a:rPr lang="en-US"/>
              <a:t>Transmission </a:t>
            </a:r>
          </a:p>
          <a:p>
            <a:pPr algn="ctr"/>
            <a:r>
              <a:rPr lang="en-US"/>
              <a:t>axis</a:t>
            </a:r>
          </a:p>
        </p:txBody>
      </p:sp>
      <p:sp>
        <p:nvSpPr>
          <p:cNvPr id="15367" name="Text Box 2"/>
          <p:cNvSpPr txBox="1">
            <a:spLocks noChangeArrowheads="1"/>
          </p:cNvSpPr>
          <p:nvPr/>
        </p:nvSpPr>
        <p:spPr bwMode="auto">
          <a:xfrm>
            <a:off x="5797550" y="1905000"/>
            <a:ext cx="1517650" cy="584200"/>
          </a:xfrm>
          <a:prstGeom prst="rect">
            <a:avLst/>
          </a:prstGeom>
          <a:noFill/>
          <a:ln w="9525">
            <a:noFill/>
            <a:miter lim="800000"/>
            <a:headEnd/>
            <a:tailEnd/>
          </a:ln>
        </p:spPr>
        <p:txBody>
          <a:bodyPr wrap="none">
            <a:spAutoFit/>
          </a:bodyPr>
          <a:lstStyle/>
          <a:p>
            <a:pPr algn="ctr"/>
            <a:r>
              <a:rPr lang="en-US"/>
              <a:t>Linearly </a:t>
            </a:r>
          </a:p>
          <a:p>
            <a:pPr algn="ctr"/>
            <a:r>
              <a:rPr lang="en-US"/>
              <a:t>polarized light</a:t>
            </a:r>
          </a:p>
        </p:txBody>
      </p:sp>
      <p:sp>
        <p:nvSpPr>
          <p:cNvPr id="15368" name="Text Box 2"/>
          <p:cNvSpPr txBox="1">
            <a:spLocks noChangeArrowheads="1"/>
          </p:cNvSpPr>
          <p:nvPr/>
        </p:nvSpPr>
        <p:spPr bwMode="auto">
          <a:xfrm>
            <a:off x="3135313" y="1778000"/>
            <a:ext cx="1284287" cy="584200"/>
          </a:xfrm>
          <a:prstGeom prst="rect">
            <a:avLst/>
          </a:prstGeom>
          <a:noFill/>
          <a:ln w="9525">
            <a:noFill/>
            <a:miter lim="800000"/>
            <a:headEnd/>
            <a:tailEnd/>
          </a:ln>
        </p:spPr>
        <p:txBody>
          <a:bodyPr wrap="none">
            <a:spAutoFit/>
          </a:bodyPr>
          <a:lstStyle/>
          <a:p>
            <a:pPr algn="ctr"/>
            <a:r>
              <a:rPr lang="en-US"/>
              <a:t>Unpolarized </a:t>
            </a:r>
          </a:p>
          <a:p>
            <a:pPr algn="ctr"/>
            <a:r>
              <a:rPr lang="en-US"/>
              <a:t>light</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p:cNvPicPr>
            <a:picLocks noChangeAspect="1"/>
          </p:cNvPicPr>
          <p:nvPr/>
        </p:nvPicPr>
        <p:blipFill>
          <a:blip r:embed="rId2"/>
          <a:srcRect/>
          <a:stretch>
            <a:fillRect/>
          </a:stretch>
        </p:blipFill>
        <p:spPr bwMode="auto">
          <a:xfrm>
            <a:off x="4191000" y="762000"/>
            <a:ext cx="4576763" cy="3071813"/>
          </a:xfrm>
          <a:prstGeom prst="rect">
            <a:avLst/>
          </a:prstGeom>
          <a:noFill/>
          <a:ln w="9525">
            <a:noFill/>
            <a:miter lim="800000"/>
            <a:headEnd/>
            <a:tailEnd/>
          </a:ln>
        </p:spPr>
      </p:pic>
      <p:sp>
        <p:nvSpPr>
          <p:cNvPr id="16387" name="Text Box 5"/>
          <p:cNvSpPr txBox="1">
            <a:spLocks noChangeArrowheads="1"/>
          </p:cNvSpPr>
          <p:nvPr/>
        </p:nvSpPr>
        <p:spPr bwMode="auto">
          <a:xfrm>
            <a:off x="441325" y="381000"/>
            <a:ext cx="3749675" cy="3908425"/>
          </a:xfrm>
          <a:prstGeom prst="rect">
            <a:avLst/>
          </a:prstGeom>
          <a:noFill/>
          <a:ln w="9525">
            <a:noFill/>
            <a:miter lim="800000"/>
            <a:headEnd/>
            <a:tailEnd/>
          </a:ln>
        </p:spPr>
        <p:txBody>
          <a:bodyPr>
            <a:spAutoFit/>
          </a:bodyPr>
          <a:lstStyle/>
          <a:p>
            <a:r>
              <a:rPr lang="en-US" sz="2400" b="1"/>
              <a:t>Malus' law</a:t>
            </a:r>
            <a:r>
              <a:rPr lang="en-US"/>
              <a:t>, discovered experimentally by Etienne-Louis Malus in 1809, says that when a perfect polarizer is placed in a polarized beam of light, the intensity, </a:t>
            </a:r>
            <a:r>
              <a:rPr lang="en-US" i="1"/>
              <a:t>I</a:t>
            </a:r>
            <a:r>
              <a:rPr lang="en-US"/>
              <a:t>, of the light that passes through is given by</a:t>
            </a:r>
          </a:p>
          <a:p>
            <a:endParaRPr lang="en-US"/>
          </a:p>
          <a:p>
            <a:pPr lvl="1"/>
            <a:endParaRPr lang="en-US"/>
          </a:p>
          <a:p>
            <a:pPr lvl="1"/>
            <a:endParaRPr lang="en-US"/>
          </a:p>
          <a:p>
            <a:pPr lvl="1"/>
            <a:r>
              <a:rPr lang="en-US"/>
              <a:t>  </a:t>
            </a:r>
          </a:p>
          <a:p>
            <a:r>
              <a:rPr lang="en-US"/>
              <a:t>Where  </a:t>
            </a:r>
            <a:r>
              <a:rPr lang="en-US" i="1"/>
              <a:t>  </a:t>
            </a:r>
            <a:r>
              <a:rPr lang="en-US"/>
              <a:t> is the initial intensity, and </a:t>
            </a:r>
            <a:r>
              <a:rPr lang="en-US" i="1"/>
              <a:t>θ</a:t>
            </a:r>
            <a:r>
              <a:rPr lang="en-US"/>
              <a:t> is the angle between the light's initial plane of polarization and the axis of the polarizer.</a:t>
            </a:r>
          </a:p>
          <a:p>
            <a:endParaRPr lang="en-US"/>
          </a:p>
        </p:txBody>
      </p:sp>
      <p:sp>
        <p:nvSpPr>
          <p:cNvPr id="16388" name="Text Box 6"/>
          <p:cNvSpPr txBox="1">
            <a:spLocks noChangeArrowheads="1"/>
          </p:cNvSpPr>
          <p:nvPr/>
        </p:nvSpPr>
        <p:spPr bwMode="auto">
          <a:xfrm>
            <a:off x="533400" y="4267200"/>
            <a:ext cx="7940675" cy="1314450"/>
          </a:xfrm>
          <a:prstGeom prst="rect">
            <a:avLst/>
          </a:prstGeom>
          <a:noFill/>
          <a:ln w="9525">
            <a:noFill/>
            <a:miter lim="800000"/>
            <a:headEnd/>
            <a:tailEnd/>
          </a:ln>
        </p:spPr>
        <p:txBody>
          <a:bodyPr>
            <a:spAutoFit/>
          </a:bodyPr>
          <a:lstStyle/>
          <a:p>
            <a:r>
              <a:rPr lang="en-US" u="sng"/>
              <a:t>Question:</a:t>
            </a:r>
          </a:p>
          <a:p>
            <a:r>
              <a:rPr lang="en-US"/>
              <a:t>Two polarizing sheets have their polarizing directions parallel, so that the intensity of the transmitted light is maximized (with value    </a:t>
            </a:r>
            <a:r>
              <a:rPr lang="en-US" i="1"/>
              <a:t>    </a:t>
            </a:r>
            <a:r>
              <a:rPr lang="en-US"/>
              <a:t>).  Through what angle, </a:t>
            </a:r>
            <a:r>
              <a:rPr lang="en-US" i="1"/>
              <a:t>θ,</a:t>
            </a:r>
            <a:r>
              <a:rPr lang="en-US"/>
              <a:t> must either sheet be turned, if the transmitted light intensity is to drop to ½ </a:t>
            </a:r>
            <a:r>
              <a:rPr lang="en-US" i="1"/>
              <a:t>       </a:t>
            </a:r>
            <a:r>
              <a:rPr lang="en-US"/>
              <a:t> ?</a:t>
            </a:r>
          </a:p>
          <a:p>
            <a:endParaRPr lang="en-US"/>
          </a:p>
        </p:txBody>
      </p:sp>
      <p:sp>
        <p:nvSpPr>
          <p:cNvPr id="16389" name="Text Box 7"/>
          <p:cNvSpPr txBox="1">
            <a:spLocks noChangeArrowheads="1"/>
          </p:cNvSpPr>
          <p:nvPr/>
        </p:nvSpPr>
        <p:spPr bwMode="auto">
          <a:xfrm>
            <a:off x="5927725" y="6080125"/>
            <a:ext cx="2017713" cy="336550"/>
          </a:xfrm>
          <a:prstGeom prst="rect">
            <a:avLst/>
          </a:prstGeom>
          <a:noFill/>
          <a:ln w="9525">
            <a:noFill/>
            <a:miter lim="800000"/>
            <a:headEnd/>
            <a:tailEnd/>
          </a:ln>
        </p:spPr>
        <p:txBody>
          <a:bodyPr wrap="none">
            <a:spAutoFit/>
          </a:bodyPr>
          <a:lstStyle/>
          <a:p>
            <a:r>
              <a:rPr lang="en-US" i="1"/>
              <a:t>θ</a:t>
            </a:r>
            <a:r>
              <a:rPr lang="en-US"/>
              <a:t> </a:t>
            </a:r>
            <a:r>
              <a:rPr lang="en-US" i="1"/>
              <a:t>= ______________</a:t>
            </a:r>
          </a:p>
        </p:txBody>
      </p:sp>
      <p:pic>
        <p:nvPicPr>
          <p:cNvPr id="16390" name="Picture 5" descr="latex-image-1.pdf"/>
          <p:cNvPicPr>
            <a:picLocks noChangeAspect="1"/>
          </p:cNvPicPr>
          <p:nvPr/>
        </p:nvPicPr>
        <p:blipFill>
          <a:blip r:embed="rId3"/>
          <a:srcRect/>
          <a:stretch>
            <a:fillRect/>
          </a:stretch>
        </p:blipFill>
        <p:spPr bwMode="auto">
          <a:xfrm>
            <a:off x="1219200" y="2362200"/>
            <a:ext cx="1663700" cy="355600"/>
          </a:xfrm>
          <a:prstGeom prst="rect">
            <a:avLst/>
          </a:prstGeom>
          <a:noFill/>
          <a:ln w="9525">
            <a:noFill/>
            <a:miter lim="800000"/>
            <a:headEnd/>
            <a:tailEnd/>
          </a:ln>
        </p:spPr>
      </p:pic>
      <p:pic>
        <p:nvPicPr>
          <p:cNvPr id="16391" name="Picture 4" descr="latex-image-1.pdf"/>
          <p:cNvPicPr>
            <a:picLocks noChangeAspect="1"/>
          </p:cNvPicPr>
          <p:nvPr/>
        </p:nvPicPr>
        <p:blipFill>
          <a:blip r:embed="rId4"/>
          <a:srcRect/>
          <a:stretch>
            <a:fillRect/>
          </a:stretch>
        </p:blipFill>
        <p:spPr bwMode="auto">
          <a:xfrm>
            <a:off x="5943600" y="2590800"/>
            <a:ext cx="292100" cy="304800"/>
          </a:xfrm>
          <a:prstGeom prst="rect">
            <a:avLst/>
          </a:prstGeom>
          <a:noFill/>
          <a:ln w="9525">
            <a:noFill/>
            <a:miter lim="800000"/>
            <a:headEnd/>
            <a:tailEnd/>
          </a:ln>
        </p:spPr>
      </p:pic>
      <p:pic>
        <p:nvPicPr>
          <p:cNvPr id="16392" name="Picture 5" descr="latex-image-1.pdf"/>
          <p:cNvPicPr>
            <a:picLocks noChangeAspect="1"/>
          </p:cNvPicPr>
          <p:nvPr/>
        </p:nvPicPr>
        <p:blipFill>
          <a:blip r:embed="rId5"/>
          <a:srcRect/>
          <a:stretch>
            <a:fillRect/>
          </a:stretch>
        </p:blipFill>
        <p:spPr bwMode="auto">
          <a:xfrm>
            <a:off x="8077200" y="3810000"/>
            <a:ext cx="165100" cy="254000"/>
          </a:xfrm>
          <a:prstGeom prst="rect">
            <a:avLst/>
          </a:prstGeom>
          <a:noFill/>
          <a:ln w="9525">
            <a:noFill/>
            <a:miter lim="800000"/>
            <a:headEnd/>
            <a:tailEnd/>
          </a:ln>
        </p:spPr>
      </p:pic>
      <p:pic>
        <p:nvPicPr>
          <p:cNvPr id="16393" name="Picture 6" descr="latex-image-1.pdf"/>
          <p:cNvPicPr>
            <a:picLocks noChangeAspect="1"/>
          </p:cNvPicPr>
          <p:nvPr/>
        </p:nvPicPr>
        <p:blipFill>
          <a:blip r:embed="rId6"/>
          <a:srcRect/>
          <a:stretch>
            <a:fillRect/>
          </a:stretch>
        </p:blipFill>
        <p:spPr bwMode="auto">
          <a:xfrm>
            <a:off x="7315200" y="1447800"/>
            <a:ext cx="165100" cy="266700"/>
          </a:xfrm>
          <a:prstGeom prst="rect">
            <a:avLst/>
          </a:prstGeom>
          <a:noFill/>
          <a:ln w="9525">
            <a:noFill/>
            <a:miter lim="800000"/>
            <a:headEnd/>
            <a:tailEnd/>
          </a:ln>
        </p:spPr>
      </p:pic>
      <p:sp>
        <p:nvSpPr>
          <p:cNvPr id="16394" name="Text Box 2"/>
          <p:cNvSpPr txBox="1">
            <a:spLocks noChangeArrowheads="1"/>
          </p:cNvSpPr>
          <p:nvPr/>
        </p:nvSpPr>
        <p:spPr bwMode="auto">
          <a:xfrm>
            <a:off x="5410200" y="533400"/>
            <a:ext cx="1339850" cy="584200"/>
          </a:xfrm>
          <a:prstGeom prst="rect">
            <a:avLst/>
          </a:prstGeom>
          <a:noFill/>
          <a:ln w="9525">
            <a:noFill/>
            <a:miter lim="800000"/>
            <a:headEnd/>
            <a:tailEnd/>
          </a:ln>
        </p:spPr>
        <p:txBody>
          <a:bodyPr wrap="none">
            <a:spAutoFit/>
          </a:bodyPr>
          <a:lstStyle/>
          <a:p>
            <a:pPr algn="ctr"/>
            <a:r>
              <a:rPr lang="en-US"/>
              <a:t>Transmission </a:t>
            </a:r>
          </a:p>
          <a:p>
            <a:pPr algn="ctr"/>
            <a:r>
              <a:rPr lang="en-US"/>
              <a:t>axis</a:t>
            </a:r>
          </a:p>
        </p:txBody>
      </p:sp>
      <p:pic>
        <p:nvPicPr>
          <p:cNvPr id="16395" name="Picture 8" descr="latex-image-1.pdf"/>
          <p:cNvPicPr>
            <a:picLocks noChangeAspect="1"/>
          </p:cNvPicPr>
          <p:nvPr/>
        </p:nvPicPr>
        <p:blipFill>
          <a:blip r:embed="rId7"/>
          <a:srcRect/>
          <a:stretch>
            <a:fillRect/>
          </a:stretch>
        </p:blipFill>
        <p:spPr bwMode="auto">
          <a:xfrm>
            <a:off x="6821488" y="1284288"/>
            <a:ext cx="368300" cy="292100"/>
          </a:xfrm>
          <a:prstGeom prst="rect">
            <a:avLst/>
          </a:prstGeom>
          <a:noFill/>
          <a:ln w="9525">
            <a:noFill/>
            <a:miter lim="800000"/>
            <a:headEnd/>
            <a:tailEnd/>
          </a:ln>
        </p:spPr>
      </p:pic>
      <p:pic>
        <p:nvPicPr>
          <p:cNvPr id="16396" name="Picture 9" descr="latex-image-1.pdf"/>
          <p:cNvPicPr>
            <a:picLocks noChangeAspect="1"/>
          </p:cNvPicPr>
          <p:nvPr/>
        </p:nvPicPr>
        <p:blipFill>
          <a:blip r:embed="rId8"/>
          <a:srcRect/>
          <a:stretch>
            <a:fillRect/>
          </a:stretch>
        </p:blipFill>
        <p:spPr bwMode="auto">
          <a:xfrm>
            <a:off x="7699375" y="1289050"/>
            <a:ext cx="241300" cy="228600"/>
          </a:xfrm>
          <a:prstGeom prst="rect">
            <a:avLst/>
          </a:prstGeom>
          <a:noFill/>
          <a:ln w="9525">
            <a:noFill/>
            <a:miter lim="800000"/>
            <a:headEnd/>
            <a:tailEnd/>
          </a:ln>
        </p:spPr>
      </p:pic>
      <p:sp>
        <p:nvSpPr>
          <p:cNvPr id="16397" name="Text Box 2"/>
          <p:cNvSpPr txBox="1">
            <a:spLocks noChangeArrowheads="1"/>
          </p:cNvSpPr>
          <p:nvPr/>
        </p:nvSpPr>
        <p:spPr bwMode="auto">
          <a:xfrm>
            <a:off x="7416800" y="330200"/>
            <a:ext cx="1270000" cy="584200"/>
          </a:xfrm>
          <a:prstGeom prst="rect">
            <a:avLst/>
          </a:prstGeom>
          <a:noFill/>
          <a:ln w="9525">
            <a:noFill/>
            <a:miter lim="800000"/>
            <a:headEnd/>
            <a:tailEnd/>
          </a:ln>
        </p:spPr>
        <p:txBody>
          <a:bodyPr wrap="none">
            <a:spAutoFit/>
          </a:bodyPr>
          <a:lstStyle/>
          <a:p>
            <a:pPr algn="ctr"/>
            <a:r>
              <a:rPr lang="en-US"/>
              <a:t>Absorbed</a:t>
            </a:r>
          </a:p>
          <a:p>
            <a:pPr algn="ctr"/>
            <a:r>
              <a:rPr lang="en-US"/>
              <a:t> component</a:t>
            </a:r>
          </a:p>
        </p:txBody>
      </p:sp>
      <p:pic>
        <p:nvPicPr>
          <p:cNvPr id="16398" name="Picture 17" descr="latex-image-1.pdf"/>
          <p:cNvPicPr>
            <a:picLocks noChangeAspect="1"/>
          </p:cNvPicPr>
          <p:nvPr/>
        </p:nvPicPr>
        <p:blipFill>
          <a:blip r:embed="rId4"/>
          <a:srcRect/>
          <a:stretch>
            <a:fillRect/>
          </a:stretch>
        </p:blipFill>
        <p:spPr bwMode="auto">
          <a:xfrm>
            <a:off x="1143000" y="2971800"/>
            <a:ext cx="219075" cy="228600"/>
          </a:xfrm>
          <a:prstGeom prst="rect">
            <a:avLst/>
          </a:prstGeom>
          <a:noFill/>
          <a:ln w="9525">
            <a:noFill/>
            <a:miter lim="800000"/>
            <a:headEnd/>
            <a:tailEnd/>
          </a:ln>
        </p:spPr>
      </p:pic>
      <p:pic>
        <p:nvPicPr>
          <p:cNvPr id="16399" name="Picture 10" descr="latex-image-1.pdf"/>
          <p:cNvPicPr>
            <a:picLocks noChangeAspect="1"/>
          </p:cNvPicPr>
          <p:nvPr/>
        </p:nvPicPr>
        <p:blipFill>
          <a:blip r:embed="rId9"/>
          <a:srcRect/>
          <a:stretch>
            <a:fillRect/>
          </a:stretch>
        </p:blipFill>
        <p:spPr bwMode="auto">
          <a:xfrm>
            <a:off x="5160963" y="4851400"/>
            <a:ext cx="401637" cy="177800"/>
          </a:xfrm>
          <a:prstGeom prst="rect">
            <a:avLst/>
          </a:prstGeom>
          <a:noFill/>
          <a:ln w="9525">
            <a:noFill/>
            <a:miter lim="800000"/>
            <a:headEnd/>
            <a:tailEnd/>
          </a:ln>
        </p:spPr>
      </p:pic>
      <p:pic>
        <p:nvPicPr>
          <p:cNvPr id="16400" name="Picture 19" descr="latex-image-1.pdf"/>
          <p:cNvPicPr>
            <a:picLocks noChangeAspect="1"/>
          </p:cNvPicPr>
          <p:nvPr/>
        </p:nvPicPr>
        <p:blipFill>
          <a:blip r:embed="rId9"/>
          <a:srcRect/>
          <a:stretch>
            <a:fillRect/>
          </a:stretch>
        </p:blipFill>
        <p:spPr bwMode="auto">
          <a:xfrm>
            <a:off x="7751763" y="5080000"/>
            <a:ext cx="401637" cy="177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825750" y="188913"/>
            <a:ext cx="2379663" cy="457200"/>
          </a:xfrm>
          <a:prstGeom prst="rect">
            <a:avLst/>
          </a:prstGeom>
          <a:noFill/>
          <a:ln w="9525">
            <a:noFill/>
            <a:miter lim="800000"/>
            <a:headEnd/>
            <a:tailEnd/>
          </a:ln>
        </p:spPr>
        <p:txBody>
          <a:bodyPr wrap="none">
            <a:spAutoFit/>
          </a:bodyPr>
          <a:lstStyle/>
          <a:p>
            <a:pPr eaLnBrk="0" hangingPunct="0"/>
            <a:r>
              <a:rPr lang="en-US" sz="2400" u="sng"/>
              <a:t>Polarizer Puzzle</a:t>
            </a:r>
          </a:p>
        </p:txBody>
      </p:sp>
      <p:sp>
        <p:nvSpPr>
          <p:cNvPr id="17411" name="Rectangle 3"/>
          <p:cNvSpPr>
            <a:spLocks noChangeArrowheads="1"/>
          </p:cNvSpPr>
          <p:nvPr/>
        </p:nvSpPr>
        <p:spPr bwMode="auto">
          <a:xfrm>
            <a:off x="304800" y="762000"/>
            <a:ext cx="8458200" cy="641350"/>
          </a:xfrm>
          <a:prstGeom prst="rect">
            <a:avLst/>
          </a:prstGeom>
          <a:noFill/>
          <a:ln w="9525">
            <a:noFill/>
            <a:miter lim="800000"/>
            <a:headEnd/>
            <a:tailEnd/>
          </a:ln>
        </p:spPr>
        <p:txBody>
          <a:bodyPr>
            <a:spAutoFit/>
          </a:bodyPr>
          <a:lstStyle/>
          <a:p>
            <a:pPr algn="ctr" eaLnBrk="0" hangingPunct="0"/>
            <a:r>
              <a:rPr lang="en-US" sz="1800"/>
              <a:t>If crossed polarizers block all light, why does putting a third polarizer at 45° between them result in some transmission of light?</a:t>
            </a:r>
          </a:p>
        </p:txBody>
      </p:sp>
      <p:pic>
        <p:nvPicPr>
          <p:cNvPr id="17412" name="Picture 5"/>
          <p:cNvPicPr>
            <a:picLocks noChangeAspect="1" noChangeArrowheads="1"/>
          </p:cNvPicPr>
          <p:nvPr/>
        </p:nvPicPr>
        <p:blipFill>
          <a:blip r:embed="rId3"/>
          <a:srcRect/>
          <a:stretch>
            <a:fillRect/>
          </a:stretch>
        </p:blipFill>
        <p:spPr bwMode="auto">
          <a:xfrm>
            <a:off x="381000" y="1905000"/>
            <a:ext cx="2381250" cy="2124075"/>
          </a:xfrm>
          <a:prstGeom prst="rect">
            <a:avLst/>
          </a:prstGeom>
          <a:noFill/>
          <a:ln w="9525">
            <a:noFill/>
            <a:miter lim="800000"/>
            <a:headEnd/>
            <a:tailEnd/>
          </a:ln>
        </p:spPr>
      </p:pic>
      <p:pic>
        <p:nvPicPr>
          <p:cNvPr id="17413" name="Picture 6"/>
          <p:cNvPicPr>
            <a:picLocks noChangeAspect="1" noChangeArrowheads="1"/>
          </p:cNvPicPr>
          <p:nvPr/>
        </p:nvPicPr>
        <p:blipFill>
          <a:blip r:embed="rId4"/>
          <a:srcRect/>
          <a:stretch>
            <a:fillRect/>
          </a:stretch>
        </p:blipFill>
        <p:spPr bwMode="auto">
          <a:xfrm>
            <a:off x="457200" y="4191000"/>
            <a:ext cx="2381250" cy="2124075"/>
          </a:xfrm>
          <a:prstGeom prst="rect">
            <a:avLst/>
          </a:prstGeom>
          <a:noFill/>
          <a:ln w="9525">
            <a:noFill/>
            <a:miter lim="800000"/>
            <a:headEnd/>
            <a:tailEnd/>
          </a:ln>
        </p:spPr>
      </p:pic>
      <p:pic>
        <p:nvPicPr>
          <p:cNvPr id="17414" name="Picture 1"/>
          <p:cNvPicPr>
            <a:picLocks noChangeAspect="1"/>
          </p:cNvPicPr>
          <p:nvPr/>
        </p:nvPicPr>
        <p:blipFill>
          <a:blip r:embed="rId5"/>
          <a:srcRect/>
          <a:stretch>
            <a:fillRect/>
          </a:stretch>
        </p:blipFill>
        <p:spPr bwMode="auto">
          <a:xfrm>
            <a:off x="2963863" y="1676400"/>
            <a:ext cx="5875337" cy="4127500"/>
          </a:xfrm>
          <a:prstGeom prst="rect">
            <a:avLst/>
          </a:prstGeom>
          <a:noFill/>
          <a:ln w="9525">
            <a:noFill/>
            <a:miter lim="800000"/>
            <a:headEnd/>
            <a:tailEnd/>
          </a:ln>
        </p:spPr>
      </p:pic>
      <p:sp>
        <p:nvSpPr>
          <p:cNvPr id="17415" name="Text Box 2"/>
          <p:cNvSpPr txBox="1">
            <a:spLocks noChangeArrowheads="1"/>
          </p:cNvSpPr>
          <p:nvPr/>
        </p:nvSpPr>
        <p:spPr bwMode="auto">
          <a:xfrm>
            <a:off x="4792663" y="1828800"/>
            <a:ext cx="1339850" cy="584200"/>
          </a:xfrm>
          <a:prstGeom prst="rect">
            <a:avLst/>
          </a:prstGeom>
          <a:noFill/>
          <a:ln w="9525">
            <a:noFill/>
            <a:miter lim="800000"/>
            <a:headEnd/>
            <a:tailEnd/>
          </a:ln>
        </p:spPr>
        <p:txBody>
          <a:bodyPr wrap="none">
            <a:spAutoFit/>
          </a:bodyPr>
          <a:lstStyle/>
          <a:p>
            <a:pPr algn="ctr"/>
            <a:r>
              <a:rPr lang="en-US"/>
              <a:t>Transmission </a:t>
            </a:r>
          </a:p>
          <a:p>
            <a:pPr algn="ctr"/>
            <a:r>
              <a:rPr lang="en-US"/>
              <a:t>axis</a:t>
            </a:r>
          </a:p>
        </p:txBody>
      </p:sp>
      <p:sp>
        <p:nvSpPr>
          <p:cNvPr id="17416" name="Text Box 2"/>
          <p:cNvSpPr txBox="1">
            <a:spLocks noChangeArrowheads="1"/>
          </p:cNvSpPr>
          <p:nvPr/>
        </p:nvSpPr>
        <p:spPr bwMode="auto">
          <a:xfrm>
            <a:off x="3802063" y="3378200"/>
            <a:ext cx="1270000" cy="584200"/>
          </a:xfrm>
          <a:prstGeom prst="rect">
            <a:avLst/>
          </a:prstGeom>
          <a:noFill/>
          <a:ln w="9525">
            <a:noFill/>
            <a:miter lim="800000"/>
            <a:headEnd/>
            <a:tailEnd/>
          </a:ln>
        </p:spPr>
        <p:txBody>
          <a:bodyPr wrap="none">
            <a:spAutoFit/>
          </a:bodyPr>
          <a:lstStyle/>
          <a:p>
            <a:pPr algn="ctr"/>
            <a:r>
              <a:rPr lang="en-US"/>
              <a:t>Absorbed</a:t>
            </a:r>
          </a:p>
          <a:p>
            <a:pPr algn="ctr"/>
            <a:r>
              <a:rPr lang="en-US"/>
              <a:t> component</a:t>
            </a:r>
          </a:p>
        </p:txBody>
      </p:sp>
      <p:sp>
        <p:nvSpPr>
          <p:cNvPr id="17417" name="Text Box 2"/>
          <p:cNvSpPr txBox="1">
            <a:spLocks noChangeArrowheads="1"/>
          </p:cNvSpPr>
          <p:nvPr/>
        </p:nvSpPr>
        <p:spPr bwMode="auto">
          <a:xfrm>
            <a:off x="5656263" y="4876800"/>
            <a:ext cx="1270000" cy="584200"/>
          </a:xfrm>
          <a:prstGeom prst="rect">
            <a:avLst/>
          </a:prstGeom>
          <a:noFill/>
          <a:ln w="9525">
            <a:noFill/>
            <a:miter lim="800000"/>
            <a:headEnd/>
            <a:tailEnd/>
          </a:ln>
        </p:spPr>
        <p:txBody>
          <a:bodyPr wrap="none">
            <a:spAutoFit/>
          </a:bodyPr>
          <a:lstStyle/>
          <a:p>
            <a:pPr algn="ctr"/>
            <a:r>
              <a:rPr lang="en-US"/>
              <a:t>Absorbed</a:t>
            </a:r>
          </a:p>
          <a:p>
            <a:pPr algn="ctr"/>
            <a:r>
              <a:rPr lang="en-US"/>
              <a:t> component</a:t>
            </a:r>
          </a:p>
        </p:txBody>
      </p:sp>
      <p:sp>
        <p:nvSpPr>
          <p:cNvPr id="17418" name="Text Box 2"/>
          <p:cNvSpPr txBox="1">
            <a:spLocks noChangeArrowheads="1"/>
          </p:cNvSpPr>
          <p:nvPr/>
        </p:nvSpPr>
        <p:spPr bwMode="auto">
          <a:xfrm>
            <a:off x="5326063" y="5562600"/>
            <a:ext cx="2438400" cy="338138"/>
          </a:xfrm>
          <a:prstGeom prst="rect">
            <a:avLst/>
          </a:prstGeom>
          <a:noFill/>
          <a:ln w="9525">
            <a:noFill/>
            <a:miter lim="800000"/>
            <a:headEnd/>
            <a:tailEnd/>
          </a:ln>
        </p:spPr>
        <p:txBody>
          <a:bodyPr>
            <a:spAutoFit/>
          </a:bodyPr>
          <a:lstStyle/>
          <a:p>
            <a:pPr algn="ctr"/>
            <a:r>
              <a:rPr lang="en-US"/>
              <a:t>Transmitted component</a:t>
            </a:r>
          </a:p>
        </p:txBody>
      </p:sp>
      <p:pic>
        <p:nvPicPr>
          <p:cNvPr id="17419" name="Picture 11" descr="latex-image-1.pdf"/>
          <p:cNvPicPr>
            <a:picLocks noChangeAspect="1"/>
          </p:cNvPicPr>
          <p:nvPr/>
        </p:nvPicPr>
        <p:blipFill>
          <a:blip r:embed="rId6"/>
          <a:srcRect/>
          <a:stretch>
            <a:fillRect/>
          </a:stretch>
        </p:blipFill>
        <p:spPr bwMode="auto">
          <a:xfrm>
            <a:off x="3344863" y="4343400"/>
            <a:ext cx="368300" cy="2921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840038" y="355600"/>
            <a:ext cx="2968625" cy="457200"/>
          </a:xfrm>
          <a:prstGeom prst="rect">
            <a:avLst/>
          </a:prstGeom>
          <a:noFill/>
          <a:ln w="9525">
            <a:noFill/>
            <a:miter lim="800000"/>
            <a:headEnd/>
            <a:tailEnd/>
          </a:ln>
        </p:spPr>
        <p:txBody>
          <a:bodyPr wrap="none">
            <a:spAutoFit/>
          </a:bodyPr>
          <a:lstStyle/>
          <a:p>
            <a:pPr algn="ctr" eaLnBrk="0" hangingPunct="0"/>
            <a:r>
              <a:rPr lang="en-US" sz="2400" u="sng"/>
              <a:t>Polarized Sunglasses</a:t>
            </a:r>
          </a:p>
        </p:txBody>
      </p:sp>
      <p:sp>
        <p:nvSpPr>
          <p:cNvPr id="18435" name="Text Box 4"/>
          <p:cNvSpPr txBox="1">
            <a:spLocks noChangeArrowheads="1"/>
          </p:cNvSpPr>
          <p:nvPr/>
        </p:nvSpPr>
        <p:spPr bwMode="auto">
          <a:xfrm>
            <a:off x="2209800" y="5943600"/>
            <a:ext cx="4741863" cy="396875"/>
          </a:xfrm>
          <a:prstGeom prst="rect">
            <a:avLst/>
          </a:prstGeom>
          <a:noFill/>
          <a:ln w="9525">
            <a:noFill/>
            <a:miter lim="800000"/>
            <a:headEnd/>
            <a:tailEnd/>
          </a:ln>
        </p:spPr>
        <p:txBody>
          <a:bodyPr wrap="none">
            <a:spAutoFit/>
          </a:bodyPr>
          <a:lstStyle/>
          <a:p>
            <a:pPr eaLnBrk="0" hangingPunct="0"/>
            <a:r>
              <a:rPr lang="en-US" sz="2000"/>
              <a:t>Reduce glare off the roads while driving</a:t>
            </a:r>
          </a:p>
        </p:txBody>
      </p:sp>
      <p:sp>
        <p:nvSpPr>
          <p:cNvPr id="18436" name="Rectangle 5"/>
          <p:cNvSpPr>
            <a:spLocks noChangeArrowheads="1"/>
          </p:cNvSpPr>
          <p:nvPr/>
        </p:nvSpPr>
        <p:spPr bwMode="auto">
          <a:xfrm>
            <a:off x="3733800" y="4876800"/>
            <a:ext cx="1371600" cy="609600"/>
          </a:xfrm>
          <a:prstGeom prst="rect">
            <a:avLst/>
          </a:prstGeom>
          <a:solidFill>
            <a:schemeClr val="bg1"/>
          </a:solidFill>
          <a:ln w="9525">
            <a:noFill/>
            <a:miter lim="800000"/>
            <a:headEnd/>
            <a:tailEnd/>
          </a:ln>
        </p:spPr>
        <p:txBody>
          <a:bodyPr wrap="none" anchor="ctr"/>
          <a:lstStyle/>
          <a:p>
            <a:endParaRPr lang="en-US"/>
          </a:p>
        </p:txBody>
      </p:sp>
      <p:pic>
        <p:nvPicPr>
          <p:cNvPr id="18437" name="Picture 1"/>
          <p:cNvPicPr>
            <a:picLocks noChangeAspect="1"/>
          </p:cNvPicPr>
          <p:nvPr/>
        </p:nvPicPr>
        <p:blipFill>
          <a:blip r:embed="rId3"/>
          <a:srcRect/>
          <a:stretch>
            <a:fillRect/>
          </a:stretch>
        </p:blipFill>
        <p:spPr bwMode="auto">
          <a:xfrm>
            <a:off x="1447800" y="2362200"/>
            <a:ext cx="5981700" cy="2908300"/>
          </a:xfrm>
          <a:prstGeom prst="rect">
            <a:avLst/>
          </a:prstGeom>
          <a:noFill/>
          <a:ln w="9525">
            <a:noFill/>
            <a:miter lim="800000"/>
            <a:headEnd/>
            <a:tailEnd/>
          </a:ln>
        </p:spPr>
      </p:pic>
      <p:sp>
        <p:nvSpPr>
          <p:cNvPr id="18438" name="Text Box 4"/>
          <p:cNvSpPr txBox="1">
            <a:spLocks noChangeArrowheads="1"/>
          </p:cNvSpPr>
          <p:nvPr/>
        </p:nvSpPr>
        <p:spPr bwMode="auto">
          <a:xfrm>
            <a:off x="381000" y="1752600"/>
            <a:ext cx="3236913" cy="646113"/>
          </a:xfrm>
          <a:prstGeom prst="rect">
            <a:avLst/>
          </a:prstGeom>
          <a:noFill/>
          <a:ln w="9525">
            <a:noFill/>
            <a:miter lim="800000"/>
            <a:headEnd/>
            <a:tailEnd/>
          </a:ln>
        </p:spPr>
        <p:txBody>
          <a:bodyPr wrap="none">
            <a:spAutoFit/>
          </a:bodyPr>
          <a:lstStyle/>
          <a:p>
            <a:pPr eaLnBrk="0" hangingPunct="0"/>
            <a:r>
              <a:rPr lang="en-US" sz="1800"/>
              <a:t>Light waves polarized</a:t>
            </a:r>
          </a:p>
          <a:p>
            <a:pPr eaLnBrk="0" hangingPunct="0"/>
            <a:r>
              <a:rPr lang="en-US" sz="1800"/>
              <a:t>perpendicular to the highway</a:t>
            </a:r>
          </a:p>
        </p:txBody>
      </p:sp>
      <p:sp>
        <p:nvSpPr>
          <p:cNvPr id="18439" name="Text Box 4"/>
          <p:cNvSpPr txBox="1">
            <a:spLocks noChangeArrowheads="1"/>
          </p:cNvSpPr>
          <p:nvPr/>
        </p:nvSpPr>
        <p:spPr bwMode="auto">
          <a:xfrm>
            <a:off x="6400800" y="3505200"/>
            <a:ext cx="2584450" cy="646113"/>
          </a:xfrm>
          <a:prstGeom prst="rect">
            <a:avLst/>
          </a:prstGeom>
          <a:noFill/>
          <a:ln w="9525">
            <a:noFill/>
            <a:miter lim="800000"/>
            <a:headEnd/>
            <a:tailEnd/>
          </a:ln>
        </p:spPr>
        <p:txBody>
          <a:bodyPr wrap="none">
            <a:spAutoFit/>
          </a:bodyPr>
          <a:lstStyle/>
          <a:p>
            <a:pPr eaLnBrk="0" hangingPunct="0"/>
            <a:r>
              <a:rPr lang="en-US" sz="1800"/>
              <a:t>Light waves polarized</a:t>
            </a:r>
          </a:p>
          <a:p>
            <a:pPr eaLnBrk="0" hangingPunct="0"/>
            <a:r>
              <a:rPr lang="en-US" sz="1800"/>
              <a:t>parallel to the highway</a:t>
            </a:r>
          </a:p>
        </p:txBody>
      </p:sp>
      <p:cxnSp>
        <p:nvCxnSpPr>
          <p:cNvPr id="4" name="Straight Arrow Connector 3"/>
          <p:cNvCxnSpPr>
            <a:cxnSpLocks noChangeShapeType="1"/>
          </p:cNvCxnSpPr>
          <p:nvPr/>
        </p:nvCxnSpPr>
        <p:spPr bwMode="auto">
          <a:xfrm flipH="1">
            <a:off x="6324600" y="4343400"/>
            <a:ext cx="457200" cy="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11" name="Straight Arrow Connector 10"/>
          <p:cNvCxnSpPr>
            <a:cxnSpLocks noChangeShapeType="1"/>
          </p:cNvCxnSpPr>
          <p:nvPr/>
        </p:nvCxnSpPr>
        <p:spPr bwMode="auto">
          <a:xfrm>
            <a:off x="2514600" y="2438400"/>
            <a:ext cx="76200" cy="30480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24_19.png"/>
          <p:cNvPicPr>
            <a:picLocks noChangeAspect="1"/>
          </p:cNvPicPr>
          <p:nvPr/>
        </p:nvPicPr>
        <p:blipFill>
          <a:blip r:embed="rId2"/>
          <a:srcRect r="18" b="44"/>
          <a:stretch>
            <a:fillRect/>
          </a:stretch>
        </p:blipFill>
        <p:spPr bwMode="auto">
          <a:xfrm>
            <a:off x="685800" y="1981200"/>
            <a:ext cx="6861175" cy="3854450"/>
          </a:xfrm>
          <a:prstGeom prst="rect">
            <a:avLst/>
          </a:prstGeom>
          <a:noFill/>
          <a:ln w="9525">
            <a:noFill/>
            <a:miter lim="800000"/>
            <a:headEnd/>
            <a:tailEnd/>
          </a:ln>
        </p:spPr>
      </p:pic>
      <p:sp>
        <p:nvSpPr>
          <p:cNvPr id="19459" name="Text Box 358"/>
          <p:cNvSpPr txBox="1">
            <a:spLocks noChangeArrowheads="1"/>
          </p:cNvSpPr>
          <p:nvPr/>
        </p:nvSpPr>
        <p:spPr bwMode="auto">
          <a:xfrm>
            <a:off x="1295400" y="5410200"/>
            <a:ext cx="4160838" cy="825500"/>
          </a:xfrm>
          <a:prstGeom prst="rect">
            <a:avLst/>
          </a:prstGeom>
          <a:noFill/>
          <a:ln w="9525">
            <a:noFill/>
            <a:miter lim="800000"/>
            <a:headEnd/>
            <a:tailEnd/>
          </a:ln>
        </p:spPr>
        <p:txBody>
          <a:bodyPr wrap="none">
            <a:spAutoFit/>
          </a:bodyPr>
          <a:lstStyle/>
          <a:p>
            <a:r>
              <a:rPr lang="en-US"/>
              <a:t>N, Number of Polarizing Sheets</a:t>
            </a:r>
          </a:p>
          <a:p>
            <a:r>
              <a:rPr lang="en-US"/>
              <a:t>Polarization of each is turned by </a:t>
            </a:r>
            <a:r>
              <a:rPr lang="el-GR"/>
              <a:t>π</a:t>
            </a:r>
            <a:r>
              <a:rPr lang="en-US"/>
              <a:t>/(2N)</a:t>
            </a:r>
          </a:p>
          <a:p>
            <a:r>
              <a:rPr lang="en-US"/>
              <a:t>with respect to the previous one in a stack </a:t>
            </a:r>
          </a:p>
        </p:txBody>
      </p:sp>
      <p:sp>
        <p:nvSpPr>
          <p:cNvPr id="19460" name="Text Box 359"/>
          <p:cNvSpPr txBox="1">
            <a:spLocks noChangeArrowheads="1"/>
          </p:cNvSpPr>
          <p:nvPr/>
        </p:nvSpPr>
        <p:spPr bwMode="auto">
          <a:xfrm>
            <a:off x="1127125" y="381000"/>
            <a:ext cx="6999288" cy="457200"/>
          </a:xfrm>
          <a:prstGeom prst="rect">
            <a:avLst/>
          </a:prstGeom>
          <a:noFill/>
          <a:ln w="9525">
            <a:noFill/>
            <a:miter lim="800000"/>
            <a:headEnd/>
            <a:tailEnd/>
          </a:ln>
        </p:spPr>
        <p:txBody>
          <a:bodyPr wrap="none">
            <a:spAutoFit/>
          </a:bodyPr>
          <a:lstStyle/>
          <a:p>
            <a:r>
              <a:rPr lang="en-US" sz="2400" u="sng"/>
              <a:t>Transmission Through a Stack of Polarizing Sheets</a:t>
            </a:r>
          </a:p>
        </p:txBody>
      </p:sp>
      <p:sp>
        <p:nvSpPr>
          <p:cNvPr id="19461" name="TextBox 346"/>
          <p:cNvSpPr txBox="1">
            <a:spLocks noChangeArrowheads="1"/>
          </p:cNvSpPr>
          <p:nvPr/>
        </p:nvSpPr>
        <p:spPr bwMode="auto">
          <a:xfrm>
            <a:off x="3021013" y="781050"/>
            <a:ext cx="5151437" cy="338138"/>
          </a:xfrm>
          <a:prstGeom prst="rect">
            <a:avLst/>
          </a:prstGeom>
          <a:noFill/>
          <a:ln w="9525">
            <a:noFill/>
            <a:miter lim="800000"/>
            <a:headEnd/>
            <a:tailEnd/>
          </a:ln>
        </p:spPr>
        <p:txBody>
          <a:bodyPr wrap="none">
            <a:spAutoFit/>
          </a:bodyPr>
          <a:lstStyle/>
          <a:p>
            <a:r>
              <a:rPr lang="en-US"/>
              <a:t>We assumed that these polarizers have no absorption</a:t>
            </a:r>
          </a:p>
        </p:txBody>
      </p:sp>
      <p:sp>
        <p:nvSpPr>
          <p:cNvPr id="19462" name="Text Box 358"/>
          <p:cNvSpPr txBox="1">
            <a:spLocks noChangeArrowheads="1"/>
          </p:cNvSpPr>
          <p:nvPr/>
        </p:nvSpPr>
        <p:spPr bwMode="auto">
          <a:xfrm>
            <a:off x="7239000" y="4648200"/>
            <a:ext cx="790575" cy="338138"/>
          </a:xfrm>
          <a:prstGeom prst="rect">
            <a:avLst/>
          </a:prstGeom>
          <a:noFill/>
          <a:ln w="9525">
            <a:noFill/>
            <a:miter lim="800000"/>
            <a:headEnd/>
            <a:tailEnd/>
          </a:ln>
        </p:spPr>
        <p:txBody>
          <a:bodyPr wrap="none">
            <a:spAutoFit/>
          </a:bodyPr>
          <a:lstStyle/>
          <a:p>
            <a:r>
              <a:rPr lang="en-US"/>
              <a:t>E-field</a:t>
            </a:r>
          </a:p>
        </p:txBody>
      </p:sp>
      <p:sp>
        <p:nvSpPr>
          <p:cNvPr id="19463" name="Text Box 358"/>
          <p:cNvSpPr txBox="1">
            <a:spLocks noChangeArrowheads="1"/>
          </p:cNvSpPr>
          <p:nvPr/>
        </p:nvSpPr>
        <p:spPr bwMode="auto">
          <a:xfrm>
            <a:off x="7094538" y="4876800"/>
            <a:ext cx="982662" cy="338138"/>
          </a:xfrm>
          <a:prstGeom prst="rect">
            <a:avLst/>
          </a:prstGeom>
          <a:noFill/>
          <a:ln w="9525">
            <a:noFill/>
            <a:miter lim="800000"/>
            <a:headEnd/>
            <a:tailEnd/>
          </a:ln>
        </p:spPr>
        <p:txBody>
          <a:bodyPr wrap="none">
            <a:spAutoFit/>
          </a:bodyPr>
          <a:lstStyle/>
          <a:p>
            <a:r>
              <a:rPr lang="en-US"/>
              <a:t>Intensity</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8"/>
          <p:cNvSpPr>
            <a:spLocks noChangeArrowheads="1"/>
          </p:cNvSpPr>
          <p:nvPr/>
        </p:nvSpPr>
        <p:spPr bwMode="auto">
          <a:xfrm>
            <a:off x="0" y="0"/>
            <a:ext cx="9144000" cy="6858000"/>
          </a:xfrm>
          <a:prstGeom prst="rect">
            <a:avLst/>
          </a:prstGeom>
          <a:solidFill>
            <a:schemeClr val="tx1">
              <a:lumMod val="75000"/>
              <a:lumOff val="25000"/>
            </a:schemeClr>
          </a:solidFill>
          <a:ln w="9525">
            <a:solidFill>
              <a:schemeClr val="tx1"/>
            </a:solidFill>
            <a:miter lim="800000"/>
            <a:headEnd/>
            <a:tailEnd/>
          </a:ln>
        </p:spPr>
        <p:txBody>
          <a:bodyPr wrap="none" anchor="ctr"/>
          <a:lstStyle/>
          <a:p>
            <a:pPr>
              <a:defRPr/>
            </a:pPr>
            <a:endParaRPr lang="en-US">
              <a:latin typeface="Trebuchet MS" charset="0"/>
              <a:ea typeface="MS PGothic" charset="0"/>
              <a:cs typeface="MS PGothic" charset="0"/>
            </a:endParaRPr>
          </a:p>
        </p:txBody>
      </p:sp>
      <p:sp>
        <p:nvSpPr>
          <p:cNvPr id="20483" name="Text Box 2"/>
          <p:cNvSpPr txBox="1">
            <a:spLocks noChangeArrowheads="1"/>
          </p:cNvSpPr>
          <p:nvPr/>
        </p:nvSpPr>
        <p:spPr bwMode="auto">
          <a:xfrm>
            <a:off x="2286000" y="257175"/>
            <a:ext cx="4948238" cy="584200"/>
          </a:xfrm>
          <a:prstGeom prst="rect">
            <a:avLst/>
          </a:prstGeom>
          <a:noFill/>
          <a:ln w="9525">
            <a:noFill/>
            <a:miter lim="800000"/>
            <a:headEnd/>
            <a:tailEnd/>
          </a:ln>
        </p:spPr>
        <p:txBody>
          <a:bodyPr wrap="none">
            <a:spAutoFit/>
          </a:bodyPr>
          <a:lstStyle/>
          <a:p>
            <a:pPr eaLnBrk="0" hangingPunct="0"/>
            <a:r>
              <a:rPr lang="en-US" sz="3200" i="1" u="sng">
                <a:solidFill>
                  <a:schemeClr val="bg1"/>
                </a:solidFill>
              </a:rPr>
              <a:t>Polarization Photography</a:t>
            </a:r>
          </a:p>
        </p:txBody>
      </p:sp>
      <p:sp>
        <p:nvSpPr>
          <p:cNvPr id="20484" name="Text Box 5"/>
          <p:cNvSpPr txBox="1">
            <a:spLocks noChangeArrowheads="1"/>
          </p:cNvSpPr>
          <p:nvPr/>
        </p:nvSpPr>
        <p:spPr bwMode="auto">
          <a:xfrm>
            <a:off x="1757363" y="4530725"/>
            <a:ext cx="1998662" cy="366713"/>
          </a:xfrm>
          <a:prstGeom prst="rect">
            <a:avLst/>
          </a:prstGeom>
          <a:noFill/>
          <a:ln w="9525">
            <a:noFill/>
            <a:miter lim="800000"/>
            <a:headEnd/>
            <a:tailEnd/>
          </a:ln>
        </p:spPr>
        <p:txBody>
          <a:bodyPr wrap="none">
            <a:spAutoFit/>
          </a:bodyPr>
          <a:lstStyle/>
          <a:p>
            <a:pPr eaLnBrk="0" hangingPunct="0"/>
            <a:r>
              <a:rPr lang="en-US" sz="1800">
                <a:solidFill>
                  <a:schemeClr val="bg1"/>
                </a:solidFill>
              </a:rPr>
              <a:t>Without Polarizer</a:t>
            </a:r>
          </a:p>
        </p:txBody>
      </p:sp>
      <p:sp>
        <p:nvSpPr>
          <p:cNvPr id="20485" name="Text Box 6"/>
          <p:cNvSpPr txBox="1">
            <a:spLocks noChangeArrowheads="1"/>
          </p:cNvSpPr>
          <p:nvPr/>
        </p:nvSpPr>
        <p:spPr bwMode="auto">
          <a:xfrm>
            <a:off x="5594350" y="4538663"/>
            <a:ext cx="1660525" cy="366712"/>
          </a:xfrm>
          <a:prstGeom prst="rect">
            <a:avLst/>
          </a:prstGeom>
          <a:noFill/>
          <a:ln w="9525">
            <a:noFill/>
            <a:miter lim="800000"/>
            <a:headEnd/>
            <a:tailEnd/>
          </a:ln>
        </p:spPr>
        <p:txBody>
          <a:bodyPr wrap="none">
            <a:spAutoFit/>
          </a:bodyPr>
          <a:lstStyle/>
          <a:p>
            <a:pPr eaLnBrk="0" hangingPunct="0"/>
            <a:r>
              <a:rPr lang="en-US" sz="1800">
                <a:solidFill>
                  <a:schemeClr val="bg1"/>
                </a:solidFill>
              </a:rPr>
              <a:t>With Polarizer</a:t>
            </a:r>
          </a:p>
        </p:txBody>
      </p:sp>
      <p:sp>
        <p:nvSpPr>
          <p:cNvPr id="20486" name="Text Box 4"/>
          <p:cNvSpPr txBox="1">
            <a:spLocks noChangeArrowheads="1"/>
          </p:cNvSpPr>
          <p:nvPr/>
        </p:nvSpPr>
        <p:spPr bwMode="auto">
          <a:xfrm>
            <a:off x="2960688" y="5029200"/>
            <a:ext cx="3222625" cy="1631950"/>
          </a:xfrm>
          <a:prstGeom prst="rect">
            <a:avLst/>
          </a:prstGeom>
          <a:noFill/>
          <a:ln w="9525">
            <a:noFill/>
            <a:miter lim="800000"/>
            <a:headEnd/>
            <a:tailEnd/>
          </a:ln>
        </p:spPr>
        <p:txBody>
          <a:bodyPr wrap="none">
            <a:spAutoFit/>
          </a:bodyPr>
          <a:lstStyle/>
          <a:p>
            <a:pPr eaLnBrk="0" hangingPunct="0">
              <a:buFont typeface="Arial" charset="0"/>
              <a:buChar char="•"/>
            </a:pPr>
            <a:r>
              <a:rPr lang="en-US" sz="2000">
                <a:solidFill>
                  <a:schemeClr val="bg1"/>
                </a:solidFill>
              </a:rPr>
              <a:t> Reduces Sun Glare</a:t>
            </a:r>
          </a:p>
          <a:p>
            <a:pPr eaLnBrk="0" hangingPunct="0">
              <a:buFont typeface="Arial" charset="0"/>
              <a:buChar char="•"/>
            </a:pPr>
            <a:r>
              <a:rPr lang="en-US" sz="2000">
                <a:solidFill>
                  <a:schemeClr val="bg1"/>
                </a:solidFill>
              </a:rPr>
              <a:t> Reduce Reflections</a:t>
            </a:r>
          </a:p>
          <a:p>
            <a:pPr eaLnBrk="0" hangingPunct="0">
              <a:buFont typeface="Arial" charset="0"/>
              <a:buChar char="•"/>
            </a:pPr>
            <a:r>
              <a:rPr lang="en-US" sz="2000">
                <a:solidFill>
                  <a:schemeClr val="bg1"/>
                </a:solidFill>
              </a:rPr>
              <a:t> Darkens Sky</a:t>
            </a:r>
          </a:p>
          <a:p>
            <a:pPr eaLnBrk="0" hangingPunct="0">
              <a:buFont typeface="Arial" charset="0"/>
              <a:buChar char="•"/>
            </a:pPr>
            <a:r>
              <a:rPr lang="en-US" sz="2000">
                <a:solidFill>
                  <a:schemeClr val="bg1"/>
                </a:solidFill>
              </a:rPr>
              <a:t> Increase Color Saturation</a:t>
            </a:r>
          </a:p>
          <a:p>
            <a:pPr eaLnBrk="0" hangingPunct="0">
              <a:buFont typeface="Arial" charset="0"/>
              <a:buChar char="•"/>
            </a:pPr>
            <a:r>
              <a:rPr lang="en-US" sz="2000">
                <a:solidFill>
                  <a:schemeClr val="bg1"/>
                </a:solidFill>
              </a:rPr>
              <a:t> Reduces Haze</a:t>
            </a:r>
          </a:p>
        </p:txBody>
      </p:sp>
      <p:pic>
        <p:nvPicPr>
          <p:cNvPr id="20487" name="Picture 4"/>
          <p:cNvPicPr>
            <a:picLocks noChangeAspect="1"/>
          </p:cNvPicPr>
          <p:nvPr/>
        </p:nvPicPr>
        <p:blipFill>
          <a:blip r:embed="rId3"/>
          <a:srcRect b="77"/>
          <a:stretch>
            <a:fillRect/>
          </a:stretch>
        </p:blipFill>
        <p:spPr bwMode="auto">
          <a:xfrm>
            <a:off x="5056188" y="1393825"/>
            <a:ext cx="3071812" cy="3187700"/>
          </a:xfrm>
          <a:prstGeom prst="rect">
            <a:avLst/>
          </a:prstGeom>
          <a:noFill/>
          <a:ln w="9525">
            <a:noFill/>
            <a:miter lim="800000"/>
            <a:headEnd/>
            <a:tailEnd/>
          </a:ln>
        </p:spPr>
      </p:pic>
      <p:pic>
        <p:nvPicPr>
          <p:cNvPr id="20488" name="Picture 8"/>
          <p:cNvPicPr>
            <a:picLocks noChangeAspect="1"/>
          </p:cNvPicPr>
          <p:nvPr/>
        </p:nvPicPr>
        <p:blipFill>
          <a:blip r:embed="rId4"/>
          <a:srcRect r="9" b="68"/>
          <a:stretch>
            <a:fillRect/>
          </a:stretch>
        </p:blipFill>
        <p:spPr bwMode="auto">
          <a:xfrm>
            <a:off x="1219200" y="1436688"/>
            <a:ext cx="3068638" cy="31146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2"/>
          <p:cNvPicPr>
            <a:picLocks noChangeAspect="1"/>
          </p:cNvPicPr>
          <p:nvPr/>
        </p:nvPicPr>
        <p:blipFill>
          <a:blip r:embed="rId9"/>
          <a:srcRect/>
          <a:stretch>
            <a:fillRect/>
          </a:stretch>
        </p:blipFill>
        <p:spPr bwMode="auto">
          <a:xfrm>
            <a:off x="490538" y="2330450"/>
            <a:ext cx="4451350" cy="3886200"/>
          </a:xfrm>
          <a:prstGeom prst="rect">
            <a:avLst/>
          </a:prstGeom>
          <a:noFill/>
          <a:ln w="9525">
            <a:noFill/>
            <a:miter lim="800000"/>
            <a:headEnd/>
            <a:tailEnd/>
          </a:ln>
        </p:spPr>
      </p:pic>
      <p:pic>
        <p:nvPicPr>
          <p:cNvPr id="1029" name="Picture 14" descr="txp_fig"/>
          <p:cNvPicPr>
            <a:picLocks noChangeAspect="1" noChangeArrowheads="1"/>
          </p:cNvPicPr>
          <p:nvPr>
            <p:custDataLst>
              <p:tags r:id="rId2"/>
            </p:custDataLst>
          </p:nvPr>
        </p:nvPicPr>
        <p:blipFill>
          <a:blip r:embed="rId10"/>
          <a:srcRect/>
          <a:stretch>
            <a:fillRect/>
          </a:stretch>
        </p:blipFill>
        <p:spPr bwMode="auto">
          <a:xfrm>
            <a:off x="6096000" y="3228975"/>
            <a:ext cx="1612900" cy="847725"/>
          </a:xfrm>
          <a:prstGeom prst="rect">
            <a:avLst/>
          </a:prstGeom>
          <a:noFill/>
          <a:ln w="9525">
            <a:noFill/>
            <a:miter lim="800000"/>
            <a:headEnd/>
            <a:tailEnd/>
          </a:ln>
        </p:spPr>
      </p:pic>
      <p:sp>
        <p:nvSpPr>
          <p:cNvPr id="1030" name="Line 3"/>
          <p:cNvSpPr>
            <a:spLocks noChangeShapeType="1"/>
          </p:cNvSpPr>
          <p:nvPr/>
        </p:nvSpPr>
        <p:spPr bwMode="auto">
          <a:xfrm>
            <a:off x="1730375" y="1917700"/>
            <a:ext cx="0" cy="4375150"/>
          </a:xfrm>
          <a:prstGeom prst="line">
            <a:avLst/>
          </a:prstGeom>
          <a:noFill/>
          <a:ln w="9525">
            <a:solidFill>
              <a:schemeClr val="tx1"/>
            </a:solidFill>
            <a:prstDash val="sysDot"/>
            <a:round/>
            <a:headEnd/>
            <a:tailEnd/>
          </a:ln>
        </p:spPr>
        <p:txBody>
          <a:bodyPr/>
          <a:lstStyle/>
          <a:p>
            <a:endParaRPr lang="en-US"/>
          </a:p>
        </p:txBody>
      </p:sp>
      <p:sp>
        <p:nvSpPr>
          <p:cNvPr id="1031" name="Line 4"/>
          <p:cNvSpPr>
            <a:spLocks noChangeShapeType="1"/>
          </p:cNvSpPr>
          <p:nvPr/>
        </p:nvSpPr>
        <p:spPr bwMode="auto">
          <a:xfrm>
            <a:off x="2406650" y="1911350"/>
            <a:ext cx="0" cy="4376738"/>
          </a:xfrm>
          <a:prstGeom prst="line">
            <a:avLst/>
          </a:prstGeom>
          <a:noFill/>
          <a:ln w="9525">
            <a:solidFill>
              <a:schemeClr val="tx1"/>
            </a:solidFill>
            <a:prstDash val="sysDot"/>
            <a:round/>
            <a:headEnd/>
            <a:tailEnd/>
          </a:ln>
        </p:spPr>
        <p:txBody>
          <a:bodyPr/>
          <a:lstStyle/>
          <a:p>
            <a:endParaRPr lang="en-US"/>
          </a:p>
        </p:txBody>
      </p:sp>
      <p:sp>
        <p:nvSpPr>
          <p:cNvPr id="1032" name="Line 5"/>
          <p:cNvSpPr>
            <a:spLocks noChangeShapeType="1"/>
          </p:cNvSpPr>
          <p:nvPr/>
        </p:nvSpPr>
        <p:spPr bwMode="auto">
          <a:xfrm>
            <a:off x="3810000" y="1906588"/>
            <a:ext cx="0" cy="4376737"/>
          </a:xfrm>
          <a:prstGeom prst="line">
            <a:avLst/>
          </a:prstGeom>
          <a:noFill/>
          <a:ln w="9525">
            <a:solidFill>
              <a:schemeClr val="tx1"/>
            </a:solidFill>
            <a:prstDash val="sysDot"/>
            <a:round/>
            <a:headEnd/>
            <a:tailEnd/>
          </a:ln>
        </p:spPr>
        <p:txBody>
          <a:bodyPr/>
          <a:lstStyle/>
          <a:p>
            <a:endParaRPr lang="en-US"/>
          </a:p>
        </p:txBody>
      </p:sp>
      <p:sp>
        <p:nvSpPr>
          <p:cNvPr id="1033" name="Line 6"/>
          <p:cNvSpPr>
            <a:spLocks noChangeShapeType="1"/>
          </p:cNvSpPr>
          <p:nvPr/>
        </p:nvSpPr>
        <p:spPr bwMode="auto">
          <a:xfrm>
            <a:off x="460375" y="5246688"/>
            <a:ext cx="4448175" cy="0"/>
          </a:xfrm>
          <a:prstGeom prst="line">
            <a:avLst/>
          </a:prstGeom>
          <a:noFill/>
          <a:ln w="9525">
            <a:solidFill>
              <a:schemeClr val="tx1"/>
            </a:solidFill>
            <a:round/>
            <a:headEnd/>
            <a:tailEnd/>
          </a:ln>
        </p:spPr>
        <p:txBody>
          <a:bodyPr/>
          <a:lstStyle/>
          <a:p>
            <a:endParaRPr lang="en-US"/>
          </a:p>
        </p:txBody>
      </p:sp>
      <p:pic>
        <p:nvPicPr>
          <p:cNvPr id="1034" name="Picture 7" descr="txp_fig"/>
          <p:cNvPicPr>
            <a:picLocks noChangeAspect="1" noChangeArrowheads="1"/>
          </p:cNvPicPr>
          <p:nvPr>
            <p:custDataLst>
              <p:tags r:id="rId3"/>
            </p:custDataLst>
          </p:nvPr>
        </p:nvPicPr>
        <p:blipFill>
          <a:blip r:embed="rId11"/>
          <a:srcRect/>
          <a:stretch>
            <a:fillRect/>
          </a:stretch>
        </p:blipFill>
        <p:spPr bwMode="auto">
          <a:xfrm>
            <a:off x="901700" y="3854450"/>
            <a:ext cx="374650" cy="280988"/>
          </a:xfrm>
          <a:prstGeom prst="rect">
            <a:avLst/>
          </a:prstGeom>
          <a:noFill/>
          <a:ln w="9525">
            <a:noFill/>
            <a:miter lim="800000"/>
            <a:headEnd/>
            <a:tailEnd/>
          </a:ln>
        </p:spPr>
      </p:pic>
      <p:pic>
        <p:nvPicPr>
          <p:cNvPr id="1035" name="Picture 8" descr="txp_fig"/>
          <p:cNvPicPr>
            <a:picLocks noChangeAspect="1" noChangeArrowheads="1"/>
          </p:cNvPicPr>
          <p:nvPr>
            <p:custDataLst>
              <p:tags r:id="rId4"/>
            </p:custDataLst>
          </p:nvPr>
        </p:nvPicPr>
        <p:blipFill>
          <a:blip r:embed="rId12"/>
          <a:srcRect/>
          <a:stretch>
            <a:fillRect/>
          </a:stretch>
        </p:blipFill>
        <p:spPr bwMode="auto">
          <a:xfrm>
            <a:off x="2290763" y="2895600"/>
            <a:ext cx="325437" cy="325438"/>
          </a:xfrm>
          <a:prstGeom prst="rect">
            <a:avLst/>
          </a:prstGeom>
          <a:noFill/>
          <a:ln w="9525">
            <a:noFill/>
            <a:miter lim="800000"/>
            <a:headEnd/>
            <a:tailEnd/>
          </a:ln>
        </p:spPr>
      </p:pic>
      <p:pic>
        <p:nvPicPr>
          <p:cNvPr id="1036" name="Picture 9" descr="txp_fig"/>
          <p:cNvPicPr>
            <a:picLocks noChangeAspect="1" noChangeArrowheads="1"/>
          </p:cNvPicPr>
          <p:nvPr>
            <p:custDataLst>
              <p:tags r:id="rId5"/>
            </p:custDataLst>
          </p:nvPr>
        </p:nvPicPr>
        <p:blipFill>
          <a:blip r:embed="rId13"/>
          <a:srcRect/>
          <a:stretch>
            <a:fillRect/>
          </a:stretch>
        </p:blipFill>
        <p:spPr bwMode="auto">
          <a:xfrm>
            <a:off x="2743200" y="2057400"/>
            <a:ext cx="1976438" cy="354013"/>
          </a:xfrm>
          <a:prstGeom prst="rect">
            <a:avLst/>
          </a:prstGeom>
          <a:noFill/>
          <a:ln w="9525">
            <a:noFill/>
            <a:miter lim="800000"/>
            <a:headEnd/>
            <a:tailEnd/>
          </a:ln>
        </p:spPr>
      </p:pic>
      <p:pic>
        <p:nvPicPr>
          <p:cNvPr id="1037" name="Picture 13" descr="txp_fig"/>
          <p:cNvPicPr>
            <a:picLocks noChangeAspect="1" noChangeArrowheads="1"/>
          </p:cNvPicPr>
          <p:nvPr>
            <p:custDataLst>
              <p:tags r:id="rId6"/>
            </p:custDataLst>
          </p:nvPr>
        </p:nvPicPr>
        <p:blipFill>
          <a:blip r:embed="rId14"/>
          <a:srcRect/>
          <a:stretch>
            <a:fillRect/>
          </a:stretch>
        </p:blipFill>
        <p:spPr bwMode="auto">
          <a:xfrm>
            <a:off x="4570413" y="6376988"/>
            <a:ext cx="201612" cy="155575"/>
          </a:xfrm>
          <a:prstGeom prst="rect">
            <a:avLst/>
          </a:prstGeom>
          <a:noFill/>
          <a:ln w="9525">
            <a:noFill/>
            <a:miter lim="800000"/>
            <a:headEnd/>
            <a:tailEnd/>
          </a:ln>
        </p:spPr>
      </p:pic>
      <p:pic>
        <p:nvPicPr>
          <p:cNvPr id="1038" name="Picture 15" descr="forced"/>
          <p:cNvPicPr>
            <a:picLocks noChangeAspect="1" noChangeArrowheads="1"/>
          </p:cNvPicPr>
          <p:nvPr/>
        </p:nvPicPr>
        <p:blipFill>
          <a:blip r:embed="rId15"/>
          <a:srcRect/>
          <a:stretch>
            <a:fillRect/>
          </a:stretch>
        </p:blipFill>
        <p:spPr bwMode="auto">
          <a:xfrm>
            <a:off x="381000" y="152400"/>
            <a:ext cx="3378200" cy="2027238"/>
          </a:xfrm>
          <a:prstGeom prst="rect">
            <a:avLst/>
          </a:prstGeom>
          <a:noFill/>
          <a:ln w="9525">
            <a:noFill/>
            <a:miter lim="800000"/>
            <a:headEnd/>
            <a:tailEnd/>
          </a:ln>
        </p:spPr>
      </p:pic>
      <p:pic>
        <p:nvPicPr>
          <p:cNvPr id="1039" name="Picture 20" descr="txp_fig"/>
          <p:cNvPicPr>
            <a:picLocks noChangeAspect="1" noChangeArrowheads="1"/>
          </p:cNvPicPr>
          <p:nvPr>
            <p:custDataLst>
              <p:tags r:id="rId7"/>
            </p:custDataLst>
          </p:nvPr>
        </p:nvPicPr>
        <p:blipFill>
          <a:blip r:embed="rId16"/>
          <a:srcRect/>
          <a:stretch>
            <a:fillRect/>
          </a:stretch>
        </p:blipFill>
        <p:spPr bwMode="auto">
          <a:xfrm>
            <a:off x="4572000" y="762000"/>
            <a:ext cx="4241800" cy="996950"/>
          </a:xfrm>
          <a:prstGeom prst="rect">
            <a:avLst/>
          </a:prstGeom>
          <a:noFill/>
          <a:ln w="9525">
            <a:noFill/>
            <a:miter lim="800000"/>
            <a:headEnd/>
            <a:tailEnd/>
          </a:ln>
        </p:spPr>
      </p:pic>
      <p:pic>
        <p:nvPicPr>
          <p:cNvPr id="1040" name="Picture 18" descr="latex-image-1.pdf"/>
          <p:cNvPicPr>
            <a:picLocks noChangeAspect="1"/>
          </p:cNvPicPr>
          <p:nvPr/>
        </p:nvPicPr>
        <p:blipFill>
          <a:blip r:embed="rId17"/>
          <a:srcRect/>
          <a:stretch>
            <a:fillRect/>
          </a:stretch>
        </p:blipFill>
        <p:spPr bwMode="auto">
          <a:xfrm>
            <a:off x="6108700" y="4168775"/>
            <a:ext cx="2076450" cy="784225"/>
          </a:xfrm>
          <a:prstGeom prst="rect">
            <a:avLst/>
          </a:prstGeom>
          <a:noFill/>
          <a:ln w="9525">
            <a:noFill/>
            <a:miter lim="800000"/>
            <a:headEnd/>
            <a:tailEnd/>
          </a:ln>
        </p:spPr>
      </p:pic>
      <p:sp>
        <p:nvSpPr>
          <p:cNvPr id="1041" name="Rectangle 2"/>
          <p:cNvSpPr>
            <a:spLocks noChangeArrowheads="1"/>
          </p:cNvSpPr>
          <p:nvPr/>
        </p:nvSpPr>
        <p:spPr bwMode="auto">
          <a:xfrm>
            <a:off x="1981200" y="276225"/>
            <a:ext cx="5259388" cy="457200"/>
          </a:xfrm>
          <a:prstGeom prst="rect">
            <a:avLst/>
          </a:prstGeom>
          <a:noFill/>
          <a:ln w="38100">
            <a:noFill/>
            <a:miter lim="800000"/>
            <a:headEnd/>
            <a:tailEnd/>
          </a:ln>
        </p:spPr>
        <p:txBody>
          <a:bodyPr wrap="none" anchor="ctr">
            <a:spAutoFit/>
          </a:bodyPr>
          <a:lstStyle/>
          <a:p>
            <a:pPr eaLnBrk="0" hangingPunct="0"/>
            <a:r>
              <a:rPr lang="en-US" sz="2400" i="1" u="sng"/>
              <a:t>Microscopic Lorentz Oscillator Model</a:t>
            </a:r>
            <a:endParaRPr lang="en-US" sz="2400" i="1" u="sng" baseline="-25000"/>
          </a:p>
        </p:txBody>
      </p:sp>
      <p:cxnSp>
        <p:nvCxnSpPr>
          <p:cNvPr id="1042" name="Straight Arrow Connector 19"/>
          <p:cNvCxnSpPr>
            <a:cxnSpLocks noChangeShapeType="1"/>
          </p:cNvCxnSpPr>
          <p:nvPr/>
        </p:nvCxnSpPr>
        <p:spPr bwMode="auto">
          <a:xfrm rot="16200000" flipV="1">
            <a:off x="1916906" y="6401594"/>
            <a:ext cx="306388" cy="0"/>
          </a:xfrm>
          <a:prstGeom prst="straightConnector1">
            <a:avLst/>
          </a:prstGeom>
          <a:noFill/>
          <a:ln w="9525">
            <a:solidFill>
              <a:schemeClr val="tx1"/>
            </a:solidFill>
            <a:round/>
            <a:headEnd/>
            <a:tailEnd type="arrow" w="med" len="med"/>
          </a:ln>
        </p:spPr>
      </p:cxnSp>
      <p:cxnSp>
        <p:nvCxnSpPr>
          <p:cNvPr id="1043" name="Straight Arrow Connector 21"/>
          <p:cNvCxnSpPr>
            <a:cxnSpLocks noChangeShapeType="1"/>
          </p:cNvCxnSpPr>
          <p:nvPr/>
        </p:nvCxnSpPr>
        <p:spPr bwMode="auto">
          <a:xfrm rot="16200000" flipV="1">
            <a:off x="3681413" y="6410325"/>
            <a:ext cx="304800" cy="0"/>
          </a:xfrm>
          <a:prstGeom prst="straightConnector1">
            <a:avLst/>
          </a:prstGeom>
          <a:noFill/>
          <a:ln w="9525">
            <a:solidFill>
              <a:schemeClr val="tx1"/>
            </a:solidFill>
            <a:round/>
            <a:headEnd/>
            <a:tailEnd type="arrow" w="med" len="med"/>
          </a:ln>
        </p:spPr>
      </p:cxnSp>
      <p:graphicFrame>
        <p:nvGraphicFramePr>
          <p:cNvPr id="1026" name="Object 19"/>
          <p:cNvGraphicFramePr>
            <a:graphicFrameLocks noChangeAspect="1"/>
          </p:cNvGraphicFramePr>
          <p:nvPr/>
        </p:nvGraphicFramePr>
        <p:xfrm>
          <a:off x="1909763" y="6454775"/>
          <a:ext cx="387350" cy="444500"/>
        </p:xfrm>
        <a:graphic>
          <a:graphicData uri="http://schemas.openxmlformats.org/presentationml/2006/ole">
            <mc:AlternateContent xmlns:mc="http://schemas.openxmlformats.org/markup-compatibility/2006">
              <mc:Choice xmlns:v="urn:schemas-microsoft-com:vml" Requires="v">
                <p:oleObj spid="_x0000_s1043" name="Equation" r:id="rId18" imgW="190500" imgH="228600" progId="">
                  <p:embed/>
                </p:oleObj>
              </mc:Choice>
              <mc:Fallback>
                <p:oleObj name="Equation" r:id="rId18" imgW="190500" imgH="228600" progId="">
                  <p:embed/>
                  <p:pic>
                    <p:nvPicPr>
                      <p:cNvPr id="0" name="Picture 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09763" y="6454775"/>
                        <a:ext cx="387350" cy="4445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3670300" y="6457950"/>
          <a:ext cx="411163" cy="469900"/>
        </p:xfrm>
        <a:graphic>
          <a:graphicData uri="http://schemas.openxmlformats.org/presentationml/2006/ole">
            <mc:AlternateContent xmlns:mc="http://schemas.openxmlformats.org/markup-compatibility/2006">
              <mc:Choice xmlns:v="urn:schemas-microsoft-com:vml" Requires="v">
                <p:oleObj spid="_x0000_s1044" name="Equation" r:id="rId20" imgW="203112" imgH="241195" progId="">
                  <p:embed/>
                </p:oleObj>
              </mc:Choice>
              <mc:Fallback>
                <p:oleObj name="Equation" r:id="rId20" imgW="203112" imgH="241195" progId="">
                  <p:embed/>
                  <p:pic>
                    <p:nvPicPr>
                      <p:cNvPr id="0" name="Picture 1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70300" y="6457950"/>
                        <a:ext cx="411163" cy="4699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44" name="Rectangle 12"/>
          <p:cNvSpPr>
            <a:spLocks noChangeArrowheads="1"/>
          </p:cNvSpPr>
          <p:nvPr/>
        </p:nvSpPr>
        <p:spPr bwMode="auto">
          <a:xfrm>
            <a:off x="431800" y="1881188"/>
            <a:ext cx="4476750" cy="4392612"/>
          </a:xfrm>
          <a:prstGeom prst="rect">
            <a:avLst/>
          </a:prstGeom>
          <a:no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6"/>
          <p:cNvSpPr>
            <a:spLocks noChangeArrowheads="1"/>
          </p:cNvSpPr>
          <p:nvPr/>
        </p:nvSpPr>
        <p:spPr bwMode="auto">
          <a:xfrm>
            <a:off x="0" y="0"/>
            <a:ext cx="9144000" cy="6858000"/>
          </a:xfrm>
          <a:prstGeom prst="rect">
            <a:avLst/>
          </a:prstGeom>
          <a:solidFill>
            <a:schemeClr val="bg2">
              <a:lumMod val="50000"/>
            </a:schemeClr>
          </a:solidFill>
          <a:ln w="9525">
            <a:solidFill>
              <a:schemeClr val="tx1"/>
            </a:solidFill>
            <a:miter lim="800000"/>
            <a:headEnd/>
            <a:tailEnd/>
          </a:ln>
        </p:spPr>
        <p:txBody>
          <a:bodyPr wrap="none" anchor="ctr"/>
          <a:lstStyle/>
          <a:p>
            <a:pPr>
              <a:defRPr/>
            </a:pPr>
            <a:endParaRPr lang="en-US">
              <a:latin typeface="Trebuchet MS" charset="0"/>
              <a:ea typeface="MS PGothic" charset="0"/>
              <a:cs typeface="MS PGothic" charset="0"/>
            </a:endParaRPr>
          </a:p>
        </p:txBody>
      </p:sp>
      <p:sp>
        <p:nvSpPr>
          <p:cNvPr id="21507" name="Text Box 2"/>
          <p:cNvSpPr txBox="1">
            <a:spLocks noChangeArrowheads="1"/>
          </p:cNvSpPr>
          <p:nvPr/>
        </p:nvSpPr>
        <p:spPr bwMode="auto">
          <a:xfrm>
            <a:off x="1473200" y="415925"/>
            <a:ext cx="6515100" cy="523875"/>
          </a:xfrm>
          <a:prstGeom prst="rect">
            <a:avLst/>
          </a:prstGeom>
          <a:noFill/>
          <a:ln w="9525">
            <a:noFill/>
            <a:miter lim="800000"/>
            <a:headEnd/>
            <a:tailEnd/>
          </a:ln>
        </p:spPr>
        <p:txBody>
          <a:bodyPr wrap="none">
            <a:spAutoFit/>
          </a:bodyPr>
          <a:lstStyle/>
          <a:p>
            <a:pPr eaLnBrk="0" hangingPunct="0"/>
            <a:r>
              <a:rPr lang="en-US" sz="2800" i="1" u="sng">
                <a:solidFill>
                  <a:schemeClr val="bg1"/>
                </a:solidFill>
              </a:rPr>
              <a:t>Polarization Photography : Reflections</a:t>
            </a:r>
          </a:p>
        </p:txBody>
      </p:sp>
      <p:sp>
        <p:nvSpPr>
          <p:cNvPr id="21508" name="Text Box 5"/>
          <p:cNvSpPr txBox="1">
            <a:spLocks noChangeArrowheads="1"/>
          </p:cNvSpPr>
          <p:nvPr/>
        </p:nvSpPr>
        <p:spPr bwMode="auto">
          <a:xfrm>
            <a:off x="3387725" y="5026025"/>
            <a:ext cx="2768600" cy="461963"/>
          </a:xfrm>
          <a:prstGeom prst="rect">
            <a:avLst/>
          </a:prstGeom>
          <a:noFill/>
          <a:ln w="9525">
            <a:noFill/>
            <a:miter lim="800000"/>
            <a:headEnd/>
            <a:tailEnd/>
          </a:ln>
        </p:spPr>
        <p:txBody>
          <a:bodyPr wrap="none">
            <a:spAutoFit/>
          </a:bodyPr>
          <a:lstStyle/>
          <a:p>
            <a:pPr eaLnBrk="0" hangingPunct="0"/>
            <a:r>
              <a:rPr lang="en-US" sz="2400">
                <a:solidFill>
                  <a:srgbClr val="FFFFFF"/>
                </a:solidFill>
              </a:rPr>
              <a:t>Reduce</a:t>
            </a:r>
            <a:r>
              <a:rPr lang="en-US" sz="2400" baseline="-25000">
                <a:solidFill>
                  <a:srgbClr val="FFFFFF"/>
                </a:solidFill>
              </a:rPr>
              <a:t> </a:t>
            </a:r>
            <a:r>
              <a:rPr lang="en-US" sz="2400">
                <a:solidFill>
                  <a:srgbClr val="FFFFFF"/>
                </a:solidFill>
              </a:rPr>
              <a:t>Reflections</a:t>
            </a:r>
          </a:p>
        </p:txBody>
      </p:sp>
      <p:pic>
        <p:nvPicPr>
          <p:cNvPr id="21509" name="Picture 2"/>
          <p:cNvPicPr>
            <a:picLocks noChangeAspect="1"/>
          </p:cNvPicPr>
          <p:nvPr/>
        </p:nvPicPr>
        <p:blipFill>
          <a:blip r:embed="rId3"/>
          <a:stretch>
            <a:fillRect/>
          </a:stretch>
        </p:blipFill>
        <p:spPr bwMode="auto">
          <a:xfrm>
            <a:off x="512763" y="1401763"/>
            <a:ext cx="3937000" cy="3313112"/>
          </a:xfrm>
          <a:prstGeom prst="rect">
            <a:avLst/>
          </a:prstGeom>
          <a:noFill/>
          <a:ln w="9525">
            <a:noFill/>
            <a:miter lim="800000"/>
            <a:headEnd/>
            <a:tailEnd/>
          </a:ln>
        </p:spPr>
      </p:pic>
      <p:pic>
        <p:nvPicPr>
          <p:cNvPr id="21510" name="Picture 4"/>
          <p:cNvPicPr>
            <a:picLocks noChangeAspect="1"/>
          </p:cNvPicPr>
          <p:nvPr/>
        </p:nvPicPr>
        <p:blipFill>
          <a:blip r:embed="rId4"/>
          <a:srcRect r="12" b="72"/>
          <a:stretch>
            <a:fillRect/>
          </a:stretch>
        </p:blipFill>
        <p:spPr bwMode="auto">
          <a:xfrm>
            <a:off x="4826000" y="1362075"/>
            <a:ext cx="3687763" cy="3352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838200" y="257175"/>
            <a:ext cx="7321550" cy="579438"/>
          </a:xfrm>
          <a:prstGeom prst="rect">
            <a:avLst/>
          </a:prstGeom>
          <a:noFill/>
          <a:ln w="9525">
            <a:noFill/>
            <a:miter lim="800000"/>
            <a:headEnd/>
            <a:tailEnd/>
          </a:ln>
        </p:spPr>
        <p:txBody>
          <a:bodyPr wrap="none">
            <a:spAutoFit/>
          </a:bodyPr>
          <a:lstStyle/>
          <a:p>
            <a:pPr eaLnBrk="0" hangingPunct="0"/>
            <a:r>
              <a:rPr lang="en-US" sz="3200"/>
              <a:t>Polarization Photography : Underwater</a:t>
            </a:r>
          </a:p>
        </p:txBody>
      </p:sp>
      <p:pic>
        <p:nvPicPr>
          <p:cNvPr id="22531" name="Picture 1"/>
          <p:cNvPicPr>
            <a:picLocks noChangeAspect="1"/>
          </p:cNvPicPr>
          <p:nvPr/>
        </p:nvPicPr>
        <p:blipFill>
          <a:blip r:embed="rId3"/>
          <a:srcRect/>
          <a:stretch>
            <a:fillRect/>
          </a:stretch>
        </p:blipFill>
        <p:spPr bwMode="auto">
          <a:xfrm>
            <a:off x="685800" y="1143000"/>
            <a:ext cx="7607300" cy="4648200"/>
          </a:xfrm>
          <a:prstGeom prst="rect">
            <a:avLst/>
          </a:prstGeom>
          <a:noFill/>
          <a:ln w="9525">
            <a:noFill/>
            <a:miter lim="800000"/>
            <a:headEnd/>
            <a:tailEnd/>
          </a:ln>
        </p:spPr>
      </p:pic>
      <p:sp>
        <p:nvSpPr>
          <p:cNvPr id="22532" name="Text Box 4"/>
          <p:cNvSpPr txBox="1">
            <a:spLocks noChangeArrowheads="1"/>
          </p:cNvSpPr>
          <p:nvPr/>
        </p:nvSpPr>
        <p:spPr bwMode="auto">
          <a:xfrm>
            <a:off x="4800600" y="2209800"/>
            <a:ext cx="1462088" cy="338138"/>
          </a:xfrm>
          <a:prstGeom prst="rect">
            <a:avLst/>
          </a:prstGeom>
          <a:noFill/>
          <a:ln w="9525">
            <a:noFill/>
            <a:miter lim="800000"/>
            <a:headEnd/>
            <a:tailEnd/>
          </a:ln>
        </p:spPr>
        <p:txBody>
          <a:bodyPr wrap="none">
            <a:spAutoFit/>
          </a:bodyPr>
          <a:lstStyle/>
          <a:p>
            <a:pPr eaLnBrk="0" hangingPunct="0"/>
            <a:r>
              <a:rPr lang="en-US"/>
              <a:t>Water surface</a:t>
            </a:r>
          </a:p>
        </p:txBody>
      </p:sp>
      <p:sp>
        <p:nvSpPr>
          <p:cNvPr id="22533" name="Text Box 4"/>
          <p:cNvSpPr txBox="1">
            <a:spLocks noChangeArrowheads="1"/>
          </p:cNvSpPr>
          <p:nvPr/>
        </p:nvSpPr>
        <p:spPr bwMode="auto">
          <a:xfrm>
            <a:off x="6172200" y="3200400"/>
            <a:ext cx="977900" cy="584200"/>
          </a:xfrm>
          <a:prstGeom prst="rect">
            <a:avLst/>
          </a:prstGeom>
          <a:noFill/>
          <a:ln w="9525">
            <a:noFill/>
            <a:miter lim="800000"/>
            <a:headEnd/>
            <a:tailEnd/>
          </a:ln>
        </p:spPr>
        <p:txBody>
          <a:bodyPr wrap="none">
            <a:spAutoFit/>
          </a:bodyPr>
          <a:lstStyle/>
          <a:p>
            <a:pPr eaLnBrk="0" hangingPunct="0"/>
            <a:r>
              <a:rPr lang="en-US"/>
              <a:t>Object </a:t>
            </a:r>
          </a:p>
          <a:p>
            <a:pPr eaLnBrk="0" hangingPunct="0"/>
            <a:r>
              <a:rPr lang="en-US"/>
              <a:t>radiance</a:t>
            </a:r>
          </a:p>
        </p:txBody>
      </p:sp>
      <p:sp>
        <p:nvSpPr>
          <p:cNvPr id="22534" name="Text Box 4"/>
          <p:cNvSpPr txBox="1">
            <a:spLocks noChangeArrowheads="1"/>
          </p:cNvSpPr>
          <p:nvPr/>
        </p:nvSpPr>
        <p:spPr bwMode="auto">
          <a:xfrm>
            <a:off x="2819400" y="3429000"/>
            <a:ext cx="788988" cy="584200"/>
          </a:xfrm>
          <a:prstGeom prst="rect">
            <a:avLst/>
          </a:prstGeom>
          <a:noFill/>
          <a:ln w="9525">
            <a:noFill/>
            <a:miter lim="800000"/>
            <a:headEnd/>
            <a:tailEnd/>
          </a:ln>
        </p:spPr>
        <p:txBody>
          <a:bodyPr wrap="none">
            <a:spAutoFit/>
          </a:bodyPr>
          <a:lstStyle/>
          <a:p>
            <a:pPr eaLnBrk="0" hangingPunct="0"/>
            <a:r>
              <a:rPr lang="en-US"/>
              <a:t>veiling</a:t>
            </a:r>
          </a:p>
          <a:p>
            <a:pPr eaLnBrk="0" hangingPunct="0"/>
            <a:r>
              <a:rPr lang="en-US"/>
              <a:t>light</a:t>
            </a:r>
          </a:p>
        </p:txBody>
      </p:sp>
      <p:sp>
        <p:nvSpPr>
          <p:cNvPr id="22535" name="Text Box 4"/>
          <p:cNvSpPr txBox="1">
            <a:spLocks noChangeArrowheads="1"/>
          </p:cNvSpPr>
          <p:nvPr/>
        </p:nvSpPr>
        <p:spPr bwMode="auto">
          <a:xfrm>
            <a:off x="3048000" y="4267200"/>
            <a:ext cx="709613" cy="338138"/>
          </a:xfrm>
          <a:prstGeom prst="rect">
            <a:avLst/>
          </a:prstGeom>
          <a:noFill/>
          <a:ln w="9525">
            <a:noFill/>
            <a:miter lim="800000"/>
            <a:headEnd/>
            <a:tailEnd/>
          </a:ln>
        </p:spPr>
        <p:txBody>
          <a:bodyPr wrap="none">
            <a:spAutoFit/>
          </a:bodyPr>
          <a:lstStyle/>
          <a:p>
            <a:pPr eaLnBrk="0" hangingPunct="0"/>
            <a:r>
              <a:rPr lang="en-US"/>
              <a:t>signal</a:t>
            </a:r>
          </a:p>
        </p:txBody>
      </p:sp>
      <p:sp>
        <p:nvSpPr>
          <p:cNvPr id="22536" name="Text Box 4"/>
          <p:cNvSpPr txBox="1">
            <a:spLocks noChangeArrowheads="1"/>
          </p:cNvSpPr>
          <p:nvPr/>
        </p:nvSpPr>
        <p:spPr bwMode="auto">
          <a:xfrm>
            <a:off x="1676400" y="4648200"/>
            <a:ext cx="1066800" cy="338138"/>
          </a:xfrm>
          <a:prstGeom prst="rect">
            <a:avLst/>
          </a:prstGeom>
          <a:noFill/>
          <a:ln w="9525">
            <a:noFill/>
            <a:miter lim="800000"/>
            <a:headEnd/>
            <a:tailEnd/>
          </a:ln>
        </p:spPr>
        <p:txBody>
          <a:bodyPr>
            <a:spAutoFit/>
          </a:bodyPr>
          <a:lstStyle/>
          <a:p>
            <a:pPr eaLnBrk="0" hangingPunct="0"/>
            <a:r>
              <a:rPr lang="en-US"/>
              <a:t>camera</a:t>
            </a:r>
          </a:p>
        </p:txBody>
      </p:sp>
      <p:sp>
        <p:nvSpPr>
          <p:cNvPr id="22537" name="Text Box 4"/>
          <p:cNvSpPr txBox="1">
            <a:spLocks noChangeArrowheads="1"/>
          </p:cNvSpPr>
          <p:nvPr/>
        </p:nvSpPr>
        <p:spPr bwMode="auto">
          <a:xfrm rot="1790522">
            <a:off x="2798763" y="1820863"/>
            <a:ext cx="1349375" cy="584200"/>
          </a:xfrm>
          <a:prstGeom prst="rect">
            <a:avLst/>
          </a:prstGeom>
          <a:noFill/>
          <a:ln w="9525">
            <a:noFill/>
            <a:miter lim="800000"/>
            <a:headEnd/>
            <a:tailEnd/>
          </a:ln>
        </p:spPr>
        <p:txBody>
          <a:bodyPr wrap="none">
            <a:spAutoFit/>
          </a:bodyPr>
          <a:lstStyle/>
          <a:p>
            <a:pPr eaLnBrk="0" hangingPunct="0"/>
            <a:r>
              <a:rPr lang="en-US"/>
              <a:t>Natural</a:t>
            </a:r>
          </a:p>
          <a:p>
            <a:pPr eaLnBrk="0" hangingPunct="0"/>
            <a:r>
              <a:rPr lang="en-US"/>
              <a:t> illumination</a:t>
            </a:r>
          </a:p>
        </p:txBody>
      </p:sp>
      <p:pic>
        <p:nvPicPr>
          <p:cNvPr id="22538" name="Picture 2" descr="latex-image-1.pdf"/>
          <p:cNvPicPr>
            <a:picLocks noChangeAspect="1"/>
          </p:cNvPicPr>
          <p:nvPr/>
        </p:nvPicPr>
        <p:blipFill>
          <a:blip r:embed="rId4"/>
          <a:srcRect/>
          <a:stretch>
            <a:fillRect/>
          </a:stretch>
        </p:blipFill>
        <p:spPr bwMode="auto">
          <a:xfrm>
            <a:off x="1809750" y="5346700"/>
            <a:ext cx="177800" cy="241300"/>
          </a:xfrm>
          <a:prstGeom prst="rect">
            <a:avLst/>
          </a:prstGeom>
          <a:noFill/>
          <a:ln w="9525">
            <a:noFill/>
            <a:miter lim="800000"/>
            <a:headEnd/>
            <a:tailEnd/>
          </a:ln>
        </p:spPr>
      </p:pic>
      <p:pic>
        <p:nvPicPr>
          <p:cNvPr id="22539" name="Picture 3" descr="latex-image-1.pdf"/>
          <p:cNvPicPr>
            <a:picLocks noChangeAspect="1"/>
          </p:cNvPicPr>
          <p:nvPr/>
        </p:nvPicPr>
        <p:blipFill>
          <a:blip r:embed="rId5"/>
          <a:srcRect/>
          <a:stretch>
            <a:fillRect/>
          </a:stretch>
        </p:blipFill>
        <p:spPr bwMode="auto">
          <a:xfrm>
            <a:off x="827088" y="3651250"/>
            <a:ext cx="165100" cy="317500"/>
          </a:xfrm>
          <a:prstGeom prst="rect">
            <a:avLst/>
          </a:prstGeom>
          <a:noFill/>
          <a:ln w="9525">
            <a:noFill/>
            <a:miter lim="800000"/>
            <a:headEnd/>
            <a:tailEnd/>
          </a:ln>
        </p:spPr>
      </p:pic>
      <p:pic>
        <p:nvPicPr>
          <p:cNvPr id="22540" name="Picture 4" descr="latex-image-1.pdf"/>
          <p:cNvPicPr>
            <a:picLocks noChangeAspect="1"/>
          </p:cNvPicPr>
          <p:nvPr/>
        </p:nvPicPr>
        <p:blipFill>
          <a:blip r:embed="rId6"/>
          <a:srcRect/>
          <a:stretch>
            <a:fillRect/>
          </a:stretch>
        </p:blipFill>
        <p:spPr bwMode="auto">
          <a:xfrm>
            <a:off x="4949825" y="5091113"/>
            <a:ext cx="152400" cy="1651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1219200" y="381000"/>
            <a:ext cx="6931025" cy="457200"/>
          </a:xfrm>
          <a:prstGeom prst="rect">
            <a:avLst/>
          </a:prstGeom>
          <a:noFill/>
          <a:ln w="9525">
            <a:noFill/>
            <a:miter lim="800000"/>
            <a:headEnd/>
            <a:tailEnd/>
          </a:ln>
        </p:spPr>
        <p:txBody>
          <a:bodyPr wrap="none">
            <a:spAutoFit/>
          </a:bodyPr>
          <a:lstStyle/>
          <a:p>
            <a:r>
              <a:rPr lang="en-US" sz="2400" i="1" u="sng">
                <a:solidFill>
                  <a:schemeClr val="bg2"/>
                </a:solidFill>
              </a:rPr>
              <a:t>Superposition of Sinusoidal Uniform Plane Waves</a:t>
            </a:r>
          </a:p>
        </p:txBody>
      </p:sp>
      <p:sp>
        <p:nvSpPr>
          <p:cNvPr id="23555" name="Rectangle 9"/>
          <p:cNvSpPr>
            <a:spLocks noChangeArrowheads="1"/>
          </p:cNvSpPr>
          <p:nvPr/>
        </p:nvSpPr>
        <p:spPr bwMode="auto">
          <a:xfrm>
            <a:off x="1524000" y="1066800"/>
            <a:ext cx="6019800" cy="609600"/>
          </a:xfrm>
          <a:prstGeom prst="rect">
            <a:avLst/>
          </a:prstGeom>
          <a:solidFill>
            <a:srgbClr val="C0C0C0"/>
          </a:solidFill>
          <a:ln w="9525">
            <a:solidFill>
              <a:schemeClr val="tx1"/>
            </a:solidFill>
            <a:miter lim="800000"/>
            <a:headEnd/>
            <a:tailEnd/>
          </a:ln>
        </p:spPr>
        <p:txBody>
          <a:bodyPr wrap="none" anchor="ctr"/>
          <a:lstStyle/>
          <a:p>
            <a:endParaRPr lang="en-US"/>
          </a:p>
        </p:txBody>
      </p:sp>
      <p:pic>
        <p:nvPicPr>
          <p:cNvPr id="23556" name="Picture 7" descr="txp_fig"/>
          <p:cNvPicPr>
            <a:picLocks noChangeAspect="1" noChangeArrowheads="1"/>
          </p:cNvPicPr>
          <p:nvPr>
            <p:custDataLst>
              <p:tags r:id="rId1"/>
            </p:custDataLst>
          </p:nvPr>
        </p:nvPicPr>
        <p:blipFill>
          <a:blip r:embed="rId4">
            <a:clrChange>
              <a:clrFrom>
                <a:srgbClr val="FFFFFF"/>
              </a:clrFrom>
              <a:clrTo>
                <a:srgbClr val="FFFFFF">
                  <a:alpha val="0"/>
                </a:srgbClr>
              </a:clrTo>
            </a:clrChange>
          </a:blip>
          <a:srcRect/>
          <a:stretch>
            <a:fillRect/>
          </a:stretch>
        </p:blipFill>
        <p:spPr bwMode="auto">
          <a:xfrm>
            <a:off x="1644650" y="1219200"/>
            <a:ext cx="5800725" cy="336550"/>
          </a:xfrm>
          <a:prstGeom prst="rect">
            <a:avLst/>
          </a:prstGeom>
          <a:solidFill>
            <a:srgbClr val="C0C0C0"/>
          </a:solidFill>
          <a:ln w="9525">
            <a:noFill/>
            <a:miter lim="800000"/>
            <a:headEnd/>
            <a:tailEnd/>
          </a:ln>
        </p:spPr>
      </p:pic>
      <p:pic>
        <p:nvPicPr>
          <p:cNvPr id="23557" name="Picture 1" descr="3d_sign.gif"/>
          <p:cNvPicPr>
            <a:picLocks noChangeAspect="1"/>
          </p:cNvPicPr>
          <p:nvPr/>
        </p:nvPicPr>
        <p:blipFill>
          <a:blip r:embed="rId5"/>
          <a:srcRect/>
          <a:stretch>
            <a:fillRect/>
          </a:stretch>
        </p:blipFill>
        <p:spPr bwMode="auto">
          <a:xfrm>
            <a:off x="-304800" y="1752600"/>
            <a:ext cx="5080000" cy="4584700"/>
          </a:xfrm>
          <a:prstGeom prst="rect">
            <a:avLst/>
          </a:prstGeom>
          <a:noFill/>
          <a:ln w="9525">
            <a:noFill/>
            <a:miter lim="800000"/>
            <a:headEnd/>
            <a:tailEnd/>
          </a:ln>
        </p:spPr>
      </p:pic>
      <p:pic>
        <p:nvPicPr>
          <p:cNvPr id="23558" name="Picture 2" descr="3d_sign_prog.gif"/>
          <p:cNvPicPr>
            <a:picLocks noChangeAspect="1"/>
          </p:cNvPicPr>
          <p:nvPr/>
        </p:nvPicPr>
        <p:blipFill>
          <a:blip r:embed="rId6"/>
          <a:srcRect/>
          <a:stretch>
            <a:fillRect/>
          </a:stretch>
        </p:blipFill>
        <p:spPr bwMode="auto">
          <a:xfrm>
            <a:off x="5257800" y="2743200"/>
            <a:ext cx="3362325" cy="3352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209550" y="285750"/>
            <a:ext cx="2667000" cy="525463"/>
          </a:xfrm>
          <a:prstGeom prst="rect">
            <a:avLst/>
          </a:prstGeom>
          <a:noFill/>
          <a:ln w="9525">
            <a:noFill/>
            <a:miter lim="800000"/>
            <a:headEnd/>
            <a:tailEnd/>
          </a:ln>
        </p:spPr>
        <p:txBody>
          <a:bodyPr anchor="ctr"/>
          <a:lstStyle/>
          <a:p>
            <a:r>
              <a:rPr lang="en-US" sz="2400" i="1" u="sng"/>
              <a:t>45° Polarization</a:t>
            </a:r>
          </a:p>
        </p:txBody>
      </p:sp>
      <p:sp>
        <p:nvSpPr>
          <p:cNvPr id="24579" name="Text Box 6"/>
          <p:cNvSpPr txBox="1">
            <a:spLocks noChangeArrowheads="1"/>
          </p:cNvSpPr>
          <p:nvPr/>
        </p:nvSpPr>
        <p:spPr bwMode="auto">
          <a:xfrm>
            <a:off x="7029450" y="2541588"/>
            <a:ext cx="1504950" cy="3305175"/>
          </a:xfrm>
          <a:prstGeom prst="rect">
            <a:avLst/>
          </a:prstGeom>
          <a:noFill/>
          <a:ln w="9525">
            <a:noFill/>
            <a:miter lim="800000"/>
            <a:headEnd/>
            <a:tailEnd/>
          </a:ln>
        </p:spPr>
        <p:txBody>
          <a:bodyPr>
            <a:spAutoFit/>
          </a:bodyPr>
          <a:lstStyle/>
          <a:p>
            <a:pPr>
              <a:spcBef>
                <a:spcPct val="20000"/>
              </a:spcBef>
            </a:pPr>
            <a:r>
              <a:rPr lang="en-US" sz="1800"/>
              <a:t>The complex amplitude,     </a:t>
            </a:r>
          </a:p>
          <a:p>
            <a:pPr>
              <a:spcBef>
                <a:spcPct val="20000"/>
              </a:spcBef>
            </a:pPr>
            <a:r>
              <a:rPr lang="en-US" sz="1800"/>
              <a:t>      ,is the same for both components.</a:t>
            </a:r>
          </a:p>
          <a:p>
            <a:pPr>
              <a:spcBef>
                <a:spcPct val="20000"/>
              </a:spcBef>
            </a:pPr>
            <a:endParaRPr lang="en-US" sz="1800"/>
          </a:p>
          <a:p>
            <a:pPr>
              <a:spcBef>
                <a:spcPct val="20000"/>
              </a:spcBef>
            </a:pPr>
            <a:r>
              <a:rPr lang="en-US" sz="1800"/>
              <a:t>Therefore and </a:t>
            </a:r>
            <a:r>
              <a:rPr lang="en-US" sz="1800" i="1"/>
              <a:t>    </a:t>
            </a:r>
            <a:r>
              <a:rPr lang="en-US" sz="1800"/>
              <a:t> are always in phase.</a:t>
            </a:r>
            <a:endParaRPr lang="en-US" sz="2400"/>
          </a:p>
        </p:txBody>
      </p:sp>
      <p:sp>
        <p:nvSpPr>
          <p:cNvPr id="24580" name="Rectangle 14"/>
          <p:cNvSpPr>
            <a:spLocks noChangeArrowheads="1"/>
          </p:cNvSpPr>
          <p:nvPr/>
        </p:nvSpPr>
        <p:spPr bwMode="auto">
          <a:xfrm>
            <a:off x="2876550" y="2474913"/>
            <a:ext cx="381000" cy="304800"/>
          </a:xfrm>
          <a:prstGeom prst="rect">
            <a:avLst/>
          </a:prstGeom>
          <a:solidFill>
            <a:schemeClr val="bg1"/>
          </a:solidFill>
          <a:ln w="9525">
            <a:noFill/>
            <a:miter lim="800000"/>
            <a:headEnd/>
            <a:tailEnd/>
          </a:ln>
        </p:spPr>
        <p:txBody>
          <a:bodyPr wrap="none" anchor="ctr"/>
          <a:lstStyle/>
          <a:p>
            <a:endParaRPr lang="en-US"/>
          </a:p>
        </p:txBody>
      </p:sp>
      <p:sp>
        <p:nvSpPr>
          <p:cNvPr id="24581" name="TextBox 14"/>
          <p:cNvSpPr txBox="1">
            <a:spLocks noChangeArrowheads="1"/>
          </p:cNvSpPr>
          <p:nvPr/>
        </p:nvSpPr>
        <p:spPr bwMode="auto">
          <a:xfrm>
            <a:off x="3352800" y="6019800"/>
            <a:ext cx="3141663" cy="369888"/>
          </a:xfrm>
          <a:prstGeom prst="rect">
            <a:avLst/>
          </a:prstGeom>
          <a:noFill/>
          <a:ln w="9525">
            <a:noFill/>
            <a:miter lim="800000"/>
            <a:headEnd/>
            <a:tailEnd/>
          </a:ln>
        </p:spPr>
        <p:txBody>
          <a:bodyPr wrap="none">
            <a:spAutoFit/>
          </a:bodyPr>
          <a:lstStyle/>
          <a:p>
            <a:r>
              <a:rPr lang="en-US" sz="1800"/>
              <a:t>Where is the magnetic field?</a:t>
            </a:r>
          </a:p>
        </p:txBody>
      </p:sp>
      <p:pic>
        <p:nvPicPr>
          <p:cNvPr id="24582" name="Picture 1"/>
          <p:cNvPicPr>
            <a:picLocks noChangeAspect="1"/>
          </p:cNvPicPr>
          <p:nvPr/>
        </p:nvPicPr>
        <p:blipFill>
          <a:blip r:embed="rId2"/>
          <a:srcRect r="134"/>
          <a:stretch>
            <a:fillRect/>
          </a:stretch>
        </p:blipFill>
        <p:spPr bwMode="auto">
          <a:xfrm>
            <a:off x="3429000" y="1752600"/>
            <a:ext cx="3424238" cy="4292600"/>
          </a:xfrm>
          <a:prstGeom prst="rect">
            <a:avLst/>
          </a:prstGeom>
          <a:noFill/>
          <a:ln w="9525">
            <a:noFill/>
            <a:miter lim="800000"/>
            <a:headEnd/>
            <a:tailEnd/>
          </a:ln>
        </p:spPr>
      </p:pic>
      <p:pic>
        <p:nvPicPr>
          <p:cNvPr id="24583" name="Picture 4" descr="latex-image-1.pdf"/>
          <p:cNvPicPr>
            <a:picLocks noChangeAspect="1"/>
          </p:cNvPicPr>
          <p:nvPr/>
        </p:nvPicPr>
        <p:blipFill>
          <a:blip r:embed="rId3"/>
          <a:srcRect/>
          <a:stretch>
            <a:fillRect/>
          </a:stretch>
        </p:blipFill>
        <p:spPr bwMode="auto">
          <a:xfrm>
            <a:off x="5408613" y="2547938"/>
            <a:ext cx="139700" cy="215900"/>
          </a:xfrm>
          <a:prstGeom prst="rect">
            <a:avLst/>
          </a:prstGeom>
          <a:noFill/>
          <a:ln w="9525">
            <a:noFill/>
            <a:miter lim="800000"/>
            <a:headEnd/>
            <a:tailEnd/>
          </a:ln>
        </p:spPr>
      </p:pic>
      <p:pic>
        <p:nvPicPr>
          <p:cNvPr id="24584" name="Picture 5" descr="latex-image-1.pdf"/>
          <p:cNvPicPr>
            <a:picLocks noChangeAspect="1"/>
          </p:cNvPicPr>
          <p:nvPr/>
        </p:nvPicPr>
        <p:blipFill>
          <a:blip r:embed="rId4"/>
          <a:srcRect/>
          <a:stretch>
            <a:fillRect/>
          </a:stretch>
        </p:blipFill>
        <p:spPr bwMode="auto">
          <a:xfrm>
            <a:off x="4075113" y="1808163"/>
            <a:ext cx="139700" cy="266700"/>
          </a:xfrm>
          <a:prstGeom prst="rect">
            <a:avLst/>
          </a:prstGeom>
          <a:noFill/>
          <a:ln w="9525">
            <a:noFill/>
            <a:miter lim="800000"/>
            <a:headEnd/>
            <a:tailEnd/>
          </a:ln>
        </p:spPr>
      </p:pic>
      <p:pic>
        <p:nvPicPr>
          <p:cNvPr id="24585" name="Picture 6" descr="latex-image-1.pdf"/>
          <p:cNvPicPr>
            <a:picLocks noChangeAspect="1"/>
          </p:cNvPicPr>
          <p:nvPr/>
        </p:nvPicPr>
        <p:blipFill>
          <a:blip r:embed="rId5"/>
          <a:srcRect/>
          <a:stretch>
            <a:fillRect/>
          </a:stretch>
        </p:blipFill>
        <p:spPr bwMode="auto">
          <a:xfrm>
            <a:off x="6391275" y="5056188"/>
            <a:ext cx="127000" cy="215900"/>
          </a:xfrm>
          <a:prstGeom prst="rect">
            <a:avLst/>
          </a:prstGeom>
          <a:noFill/>
          <a:ln w="9525">
            <a:noFill/>
            <a:miter lim="800000"/>
            <a:headEnd/>
            <a:tailEnd/>
          </a:ln>
        </p:spPr>
      </p:pic>
      <p:pic>
        <p:nvPicPr>
          <p:cNvPr id="24586" name="Picture 7" descr="latex-image-1.pdf"/>
          <p:cNvPicPr>
            <a:picLocks noChangeAspect="1"/>
          </p:cNvPicPr>
          <p:nvPr/>
        </p:nvPicPr>
        <p:blipFill>
          <a:blip r:embed="rId6"/>
          <a:srcRect/>
          <a:stretch>
            <a:fillRect/>
          </a:stretch>
        </p:blipFill>
        <p:spPr bwMode="auto">
          <a:xfrm>
            <a:off x="3124200" y="2438400"/>
            <a:ext cx="254000" cy="330200"/>
          </a:xfrm>
          <a:prstGeom prst="rect">
            <a:avLst/>
          </a:prstGeom>
          <a:noFill/>
          <a:ln w="9525">
            <a:noFill/>
            <a:miter lim="800000"/>
            <a:headEnd/>
            <a:tailEnd/>
          </a:ln>
        </p:spPr>
      </p:pic>
      <p:pic>
        <p:nvPicPr>
          <p:cNvPr id="24587" name="Picture 9" descr="latex-image-1.pdf"/>
          <p:cNvPicPr>
            <a:picLocks noChangeAspect="1"/>
          </p:cNvPicPr>
          <p:nvPr/>
        </p:nvPicPr>
        <p:blipFill>
          <a:blip r:embed="rId7"/>
          <a:srcRect/>
          <a:stretch>
            <a:fillRect/>
          </a:stretch>
        </p:blipFill>
        <p:spPr bwMode="auto">
          <a:xfrm>
            <a:off x="3162300" y="3810000"/>
            <a:ext cx="342900" cy="304800"/>
          </a:xfrm>
          <a:prstGeom prst="rect">
            <a:avLst/>
          </a:prstGeom>
          <a:noFill/>
          <a:ln w="9525">
            <a:noFill/>
            <a:miter lim="800000"/>
            <a:headEnd/>
            <a:tailEnd/>
          </a:ln>
        </p:spPr>
      </p:pic>
      <p:pic>
        <p:nvPicPr>
          <p:cNvPr id="24588" name="Picture 10" descr="latex-image-1.pdf"/>
          <p:cNvPicPr>
            <a:picLocks noChangeAspect="1"/>
          </p:cNvPicPr>
          <p:nvPr/>
        </p:nvPicPr>
        <p:blipFill>
          <a:blip r:embed="rId8"/>
          <a:srcRect/>
          <a:stretch>
            <a:fillRect/>
          </a:stretch>
        </p:blipFill>
        <p:spPr bwMode="auto">
          <a:xfrm>
            <a:off x="4673600" y="2133600"/>
            <a:ext cx="355600" cy="266700"/>
          </a:xfrm>
          <a:prstGeom prst="rect">
            <a:avLst/>
          </a:prstGeom>
          <a:noFill/>
          <a:ln w="9525">
            <a:noFill/>
            <a:miter lim="800000"/>
            <a:headEnd/>
            <a:tailEnd/>
          </a:ln>
        </p:spPr>
      </p:pic>
      <p:grpSp>
        <p:nvGrpSpPr>
          <p:cNvPr id="24589" name="Group 14"/>
          <p:cNvGrpSpPr>
            <a:grpSpLocks/>
          </p:cNvGrpSpPr>
          <p:nvPr/>
        </p:nvGrpSpPr>
        <p:grpSpPr bwMode="auto">
          <a:xfrm>
            <a:off x="304800" y="1295400"/>
            <a:ext cx="1960563" cy="5216525"/>
            <a:chOff x="304800" y="1295400"/>
            <a:chExt cx="1960880" cy="5217160"/>
          </a:xfrm>
        </p:grpSpPr>
        <p:sp>
          <p:nvSpPr>
            <p:cNvPr id="24599" name="Rectangle 13"/>
            <p:cNvSpPr>
              <a:spLocks noChangeArrowheads="1"/>
            </p:cNvSpPr>
            <p:nvPr/>
          </p:nvSpPr>
          <p:spPr bwMode="auto">
            <a:xfrm>
              <a:off x="460375" y="1581150"/>
              <a:ext cx="381000" cy="304800"/>
            </a:xfrm>
            <a:prstGeom prst="rect">
              <a:avLst/>
            </a:prstGeom>
            <a:solidFill>
              <a:schemeClr val="bg1"/>
            </a:solidFill>
            <a:ln w="9525">
              <a:noFill/>
              <a:miter lim="800000"/>
              <a:headEnd/>
              <a:tailEnd/>
            </a:ln>
          </p:spPr>
          <p:txBody>
            <a:bodyPr wrap="none" anchor="ctr"/>
            <a:lstStyle/>
            <a:p>
              <a:endParaRPr lang="en-US"/>
            </a:p>
          </p:txBody>
        </p:sp>
        <p:pic>
          <p:nvPicPr>
            <p:cNvPr id="24600" name="Picture 26" descr="latex-image-1.pdf"/>
            <p:cNvPicPr>
              <a:picLocks noChangeAspect="1"/>
            </p:cNvPicPr>
            <p:nvPr/>
          </p:nvPicPr>
          <p:blipFill>
            <a:blip r:embed="rId7"/>
            <a:srcRect/>
            <a:stretch>
              <a:fillRect/>
            </a:stretch>
          </p:blipFill>
          <p:spPr bwMode="auto">
            <a:xfrm>
              <a:off x="990600" y="1981200"/>
              <a:ext cx="274320" cy="243840"/>
            </a:xfrm>
            <a:prstGeom prst="rect">
              <a:avLst/>
            </a:prstGeom>
            <a:noFill/>
            <a:ln w="9525">
              <a:noFill/>
              <a:miter lim="800000"/>
              <a:headEnd/>
              <a:tailEnd/>
            </a:ln>
          </p:spPr>
        </p:pic>
        <p:pic>
          <p:nvPicPr>
            <p:cNvPr id="24601" name="Picture 27" descr="latex-image-1.pdf"/>
            <p:cNvPicPr>
              <a:picLocks noChangeAspect="1"/>
            </p:cNvPicPr>
            <p:nvPr/>
          </p:nvPicPr>
          <p:blipFill>
            <a:blip r:embed="rId8"/>
            <a:srcRect/>
            <a:stretch>
              <a:fillRect/>
            </a:stretch>
          </p:blipFill>
          <p:spPr bwMode="auto">
            <a:xfrm>
              <a:off x="1981200" y="2529840"/>
              <a:ext cx="284480" cy="213360"/>
            </a:xfrm>
            <a:prstGeom prst="rect">
              <a:avLst/>
            </a:prstGeom>
            <a:noFill/>
            <a:ln w="9525">
              <a:noFill/>
              <a:miter lim="800000"/>
              <a:headEnd/>
              <a:tailEnd/>
            </a:ln>
          </p:spPr>
        </p:pic>
        <p:pic>
          <p:nvPicPr>
            <p:cNvPr id="24602" name="Picture 28" descr="latex-image-1.pdf"/>
            <p:cNvPicPr>
              <a:picLocks noChangeAspect="1"/>
            </p:cNvPicPr>
            <p:nvPr/>
          </p:nvPicPr>
          <p:blipFill>
            <a:blip r:embed="rId8"/>
            <a:srcRect/>
            <a:stretch>
              <a:fillRect/>
            </a:stretch>
          </p:blipFill>
          <p:spPr bwMode="auto">
            <a:xfrm>
              <a:off x="1676400" y="3200400"/>
              <a:ext cx="284480" cy="213360"/>
            </a:xfrm>
            <a:prstGeom prst="rect">
              <a:avLst/>
            </a:prstGeom>
            <a:noFill/>
            <a:ln w="9525">
              <a:noFill/>
              <a:miter lim="800000"/>
              <a:headEnd/>
              <a:tailEnd/>
            </a:ln>
          </p:spPr>
        </p:pic>
        <p:pic>
          <p:nvPicPr>
            <p:cNvPr id="24603" name="Picture 29" descr="latex-image-1.pdf"/>
            <p:cNvPicPr>
              <a:picLocks noChangeAspect="1"/>
            </p:cNvPicPr>
            <p:nvPr/>
          </p:nvPicPr>
          <p:blipFill>
            <a:blip r:embed="rId8"/>
            <a:srcRect/>
            <a:stretch>
              <a:fillRect/>
            </a:stretch>
          </p:blipFill>
          <p:spPr bwMode="auto">
            <a:xfrm>
              <a:off x="1676400" y="1676400"/>
              <a:ext cx="284480" cy="213360"/>
            </a:xfrm>
            <a:prstGeom prst="rect">
              <a:avLst/>
            </a:prstGeom>
            <a:noFill/>
            <a:ln w="9525">
              <a:noFill/>
              <a:miter lim="800000"/>
              <a:headEnd/>
              <a:tailEnd/>
            </a:ln>
          </p:spPr>
        </p:pic>
        <p:pic>
          <p:nvPicPr>
            <p:cNvPr id="24604" name="Picture 30" descr="latex-image-1.pdf"/>
            <p:cNvPicPr>
              <a:picLocks noChangeAspect="1"/>
            </p:cNvPicPr>
            <p:nvPr/>
          </p:nvPicPr>
          <p:blipFill>
            <a:blip r:embed="rId8"/>
            <a:srcRect/>
            <a:stretch>
              <a:fillRect/>
            </a:stretch>
          </p:blipFill>
          <p:spPr bwMode="auto">
            <a:xfrm>
              <a:off x="629920" y="5029200"/>
              <a:ext cx="284480" cy="213360"/>
            </a:xfrm>
            <a:prstGeom prst="rect">
              <a:avLst/>
            </a:prstGeom>
            <a:noFill/>
            <a:ln w="9525">
              <a:noFill/>
              <a:miter lim="800000"/>
              <a:headEnd/>
              <a:tailEnd/>
            </a:ln>
          </p:spPr>
        </p:pic>
        <p:pic>
          <p:nvPicPr>
            <p:cNvPr id="24605" name="Picture 31" descr="latex-image-1.pdf"/>
            <p:cNvPicPr>
              <a:picLocks noChangeAspect="1"/>
            </p:cNvPicPr>
            <p:nvPr/>
          </p:nvPicPr>
          <p:blipFill>
            <a:blip r:embed="rId8"/>
            <a:srcRect/>
            <a:stretch>
              <a:fillRect/>
            </a:stretch>
          </p:blipFill>
          <p:spPr bwMode="auto">
            <a:xfrm>
              <a:off x="304800" y="5715000"/>
              <a:ext cx="284480" cy="213360"/>
            </a:xfrm>
            <a:prstGeom prst="rect">
              <a:avLst/>
            </a:prstGeom>
            <a:noFill/>
            <a:ln w="9525">
              <a:noFill/>
              <a:miter lim="800000"/>
              <a:headEnd/>
              <a:tailEnd/>
            </a:ln>
          </p:spPr>
        </p:pic>
        <p:pic>
          <p:nvPicPr>
            <p:cNvPr id="24606" name="Picture 32" descr="latex-image-1.pdf"/>
            <p:cNvPicPr>
              <a:picLocks noChangeAspect="1"/>
            </p:cNvPicPr>
            <p:nvPr/>
          </p:nvPicPr>
          <p:blipFill>
            <a:blip r:embed="rId7"/>
            <a:srcRect/>
            <a:stretch>
              <a:fillRect/>
            </a:stretch>
          </p:blipFill>
          <p:spPr bwMode="auto">
            <a:xfrm>
              <a:off x="990600" y="1371600"/>
              <a:ext cx="274320" cy="243840"/>
            </a:xfrm>
            <a:prstGeom prst="rect">
              <a:avLst/>
            </a:prstGeom>
            <a:noFill/>
            <a:ln w="9525">
              <a:noFill/>
              <a:miter lim="800000"/>
              <a:headEnd/>
              <a:tailEnd/>
            </a:ln>
          </p:spPr>
        </p:pic>
        <p:pic>
          <p:nvPicPr>
            <p:cNvPr id="24607" name="Picture 33" descr="latex-image-1.pdf"/>
            <p:cNvPicPr>
              <a:picLocks noChangeAspect="1"/>
            </p:cNvPicPr>
            <p:nvPr/>
          </p:nvPicPr>
          <p:blipFill>
            <a:blip r:embed="rId7"/>
            <a:srcRect/>
            <a:stretch>
              <a:fillRect/>
            </a:stretch>
          </p:blipFill>
          <p:spPr bwMode="auto">
            <a:xfrm>
              <a:off x="990600" y="2895600"/>
              <a:ext cx="274320" cy="243840"/>
            </a:xfrm>
            <a:prstGeom prst="rect">
              <a:avLst/>
            </a:prstGeom>
            <a:noFill/>
            <a:ln w="9525">
              <a:noFill/>
              <a:miter lim="800000"/>
              <a:headEnd/>
              <a:tailEnd/>
            </a:ln>
          </p:spPr>
        </p:pic>
        <p:pic>
          <p:nvPicPr>
            <p:cNvPr id="24608" name="Picture 34" descr="latex-image-1.pdf"/>
            <p:cNvPicPr>
              <a:picLocks noChangeAspect="1"/>
            </p:cNvPicPr>
            <p:nvPr/>
          </p:nvPicPr>
          <p:blipFill>
            <a:blip r:embed="rId7"/>
            <a:srcRect/>
            <a:stretch>
              <a:fillRect/>
            </a:stretch>
          </p:blipFill>
          <p:spPr bwMode="auto">
            <a:xfrm>
              <a:off x="1371600" y="5410200"/>
              <a:ext cx="274320" cy="243840"/>
            </a:xfrm>
            <a:prstGeom prst="rect">
              <a:avLst/>
            </a:prstGeom>
            <a:noFill/>
            <a:ln w="9525">
              <a:noFill/>
              <a:miter lim="800000"/>
              <a:headEnd/>
              <a:tailEnd/>
            </a:ln>
          </p:spPr>
        </p:pic>
        <p:pic>
          <p:nvPicPr>
            <p:cNvPr id="24609" name="Picture 35" descr="latex-image-1.pdf"/>
            <p:cNvPicPr>
              <a:picLocks noChangeAspect="1"/>
            </p:cNvPicPr>
            <p:nvPr/>
          </p:nvPicPr>
          <p:blipFill>
            <a:blip r:embed="rId7"/>
            <a:srcRect/>
            <a:stretch>
              <a:fillRect/>
            </a:stretch>
          </p:blipFill>
          <p:spPr bwMode="auto">
            <a:xfrm>
              <a:off x="1371600" y="6248400"/>
              <a:ext cx="274320" cy="243840"/>
            </a:xfrm>
            <a:prstGeom prst="rect">
              <a:avLst/>
            </a:prstGeom>
            <a:noFill/>
            <a:ln w="9525">
              <a:noFill/>
              <a:miter lim="800000"/>
              <a:headEnd/>
              <a:tailEnd/>
            </a:ln>
          </p:spPr>
        </p:pic>
        <p:pic>
          <p:nvPicPr>
            <p:cNvPr id="24610" name="Picture 36" descr="latex-image-1.pdf"/>
            <p:cNvPicPr>
              <a:picLocks noChangeAspect="1"/>
            </p:cNvPicPr>
            <p:nvPr/>
          </p:nvPicPr>
          <p:blipFill>
            <a:blip r:embed="rId6"/>
            <a:srcRect/>
            <a:stretch>
              <a:fillRect/>
            </a:stretch>
          </p:blipFill>
          <p:spPr bwMode="auto">
            <a:xfrm>
              <a:off x="457200" y="6248400"/>
              <a:ext cx="203200" cy="264160"/>
            </a:xfrm>
            <a:prstGeom prst="rect">
              <a:avLst/>
            </a:prstGeom>
            <a:noFill/>
            <a:ln w="9525">
              <a:noFill/>
              <a:miter lim="800000"/>
              <a:headEnd/>
              <a:tailEnd/>
            </a:ln>
          </p:spPr>
        </p:pic>
        <p:pic>
          <p:nvPicPr>
            <p:cNvPr id="24611" name="Picture 37" descr="latex-image-1.pdf"/>
            <p:cNvPicPr>
              <a:picLocks noChangeAspect="1"/>
            </p:cNvPicPr>
            <p:nvPr/>
          </p:nvPicPr>
          <p:blipFill>
            <a:blip r:embed="rId6"/>
            <a:srcRect/>
            <a:stretch>
              <a:fillRect/>
            </a:stretch>
          </p:blipFill>
          <p:spPr bwMode="auto">
            <a:xfrm>
              <a:off x="787400" y="5374640"/>
              <a:ext cx="203200" cy="264160"/>
            </a:xfrm>
            <a:prstGeom prst="rect">
              <a:avLst/>
            </a:prstGeom>
            <a:noFill/>
            <a:ln w="9525">
              <a:noFill/>
              <a:miter lim="800000"/>
              <a:headEnd/>
              <a:tailEnd/>
            </a:ln>
          </p:spPr>
        </p:pic>
        <p:pic>
          <p:nvPicPr>
            <p:cNvPr id="24612" name="Picture 39" descr="latex-image-1.pdf"/>
            <p:cNvPicPr>
              <a:picLocks noChangeAspect="1"/>
            </p:cNvPicPr>
            <p:nvPr/>
          </p:nvPicPr>
          <p:blipFill>
            <a:blip r:embed="rId6"/>
            <a:srcRect/>
            <a:stretch>
              <a:fillRect/>
            </a:stretch>
          </p:blipFill>
          <p:spPr bwMode="auto">
            <a:xfrm>
              <a:off x="838200" y="4724400"/>
              <a:ext cx="203200" cy="264160"/>
            </a:xfrm>
            <a:prstGeom prst="rect">
              <a:avLst/>
            </a:prstGeom>
            <a:noFill/>
            <a:ln w="9525">
              <a:noFill/>
              <a:miter lim="800000"/>
              <a:headEnd/>
              <a:tailEnd/>
            </a:ln>
          </p:spPr>
        </p:pic>
        <p:pic>
          <p:nvPicPr>
            <p:cNvPr id="24613" name="Picture 40" descr="latex-image-1.pdf"/>
            <p:cNvPicPr>
              <a:picLocks noChangeAspect="1"/>
            </p:cNvPicPr>
            <p:nvPr/>
          </p:nvPicPr>
          <p:blipFill>
            <a:blip r:embed="rId6"/>
            <a:srcRect/>
            <a:stretch>
              <a:fillRect/>
            </a:stretch>
          </p:blipFill>
          <p:spPr bwMode="auto">
            <a:xfrm>
              <a:off x="1524000" y="3581400"/>
              <a:ext cx="203200" cy="264160"/>
            </a:xfrm>
            <a:prstGeom prst="rect">
              <a:avLst/>
            </a:prstGeom>
            <a:noFill/>
            <a:ln w="9525">
              <a:noFill/>
              <a:miter lim="800000"/>
              <a:headEnd/>
              <a:tailEnd/>
            </a:ln>
          </p:spPr>
        </p:pic>
        <p:pic>
          <p:nvPicPr>
            <p:cNvPr id="24614" name="Picture 41" descr="latex-image-1.pdf"/>
            <p:cNvPicPr>
              <a:picLocks noChangeAspect="1"/>
            </p:cNvPicPr>
            <p:nvPr/>
          </p:nvPicPr>
          <p:blipFill>
            <a:blip r:embed="rId6"/>
            <a:srcRect/>
            <a:stretch>
              <a:fillRect/>
            </a:stretch>
          </p:blipFill>
          <p:spPr bwMode="auto">
            <a:xfrm>
              <a:off x="1676400" y="2819400"/>
              <a:ext cx="203200" cy="264160"/>
            </a:xfrm>
            <a:prstGeom prst="rect">
              <a:avLst/>
            </a:prstGeom>
            <a:noFill/>
            <a:ln w="9525">
              <a:noFill/>
              <a:miter lim="800000"/>
              <a:headEnd/>
              <a:tailEnd/>
            </a:ln>
          </p:spPr>
        </p:pic>
        <p:pic>
          <p:nvPicPr>
            <p:cNvPr id="24615" name="Picture 42" descr="latex-image-1.pdf"/>
            <p:cNvPicPr>
              <a:picLocks noChangeAspect="1"/>
            </p:cNvPicPr>
            <p:nvPr/>
          </p:nvPicPr>
          <p:blipFill>
            <a:blip r:embed="rId6"/>
            <a:srcRect/>
            <a:stretch>
              <a:fillRect/>
            </a:stretch>
          </p:blipFill>
          <p:spPr bwMode="auto">
            <a:xfrm>
              <a:off x="1930400" y="1945640"/>
              <a:ext cx="203200" cy="264160"/>
            </a:xfrm>
            <a:prstGeom prst="rect">
              <a:avLst/>
            </a:prstGeom>
            <a:noFill/>
            <a:ln w="9525">
              <a:noFill/>
              <a:miter lim="800000"/>
              <a:headEnd/>
              <a:tailEnd/>
            </a:ln>
          </p:spPr>
        </p:pic>
        <p:pic>
          <p:nvPicPr>
            <p:cNvPr id="24616" name="Picture 43" descr="latex-image-1.pdf"/>
            <p:cNvPicPr>
              <a:picLocks noChangeAspect="1"/>
            </p:cNvPicPr>
            <p:nvPr/>
          </p:nvPicPr>
          <p:blipFill>
            <a:blip r:embed="rId6"/>
            <a:srcRect/>
            <a:stretch>
              <a:fillRect/>
            </a:stretch>
          </p:blipFill>
          <p:spPr bwMode="auto">
            <a:xfrm>
              <a:off x="1676400" y="1295400"/>
              <a:ext cx="203200" cy="264160"/>
            </a:xfrm>
            <a:prstGeom prst="rect">
              <a:avLst/>
            </a:prstGeom>
            <a:noFill/>
            <a:ln w="9525">
              <a:noFill/>
              <a:miter lim="800000"/>
              <a:headEnd/>
              <a:tailEnd/>
            </a:ln>
          </p:spPr>
        </p:pic>
      </p:grpSp>
      <p:grpSp>
        <p:nvGrpSpPr>
          <p:cNvPr id="24590" name="Group 15"/>
          <p:cNvGrpSpPr>
            <a:grpSpLocks/>
          </p:cNvGrpSpPr>
          <p:nvPr/>
        </p:nvGrpSpPr>
        <p:grpSpPr bwMode="auto">
          <a:xfrm>
            <a:off x="596900" y="838200"/>
            <a:ext cx="1917700" cy="5651500"/>
            <a:chOff x="596900" y="838200"/>
            <a:chExt cx="1917700" cy="5651500"/>
          </a:xfrm>
        </p:grpSpPr>
        <p:pic>
          <p:nvPicPr>
            <p:cNvPr id="24597" name="Picture 11"/>
            <p:cNvPicPr>
              <a:picLocks noChangeAspect="1"/>
            </p:cNvPicPr>
            <p:nvPr/>
          </p:nvPicPr>
          <p:blipFill>
            <a:blip r:embed="rId9"/>
            <a:srcRect/>
            <a:stretch>
              <a:fillRect/>
            </a:stretch>
          </p:blipFill>
          <p:spPr bwMode="auto">
            <a:xfrm>
              <a:off x="596900" y="838200"/>
              <a:ext cx="1917700" cy="5651500"/>
            </a:xfrm>
            <a:prstGeom prst="rect">
              <a:avLst/>
            </a:prstGeom>
            <a:noFill/>
            <a:ln w="9525">
              <a:noFill/>
              <a:miter lim="800000"/>
              <a:headEnd/>
              <a:tailEnd/>
            </a:ln>
          </p:spPr>
        </p:pic>
        <p:pic>
          <p:nvPicPr>
            <p:cNvPr id="24598" name="Picture 44" descr="latex-image-1.pdf"/>
            <p:cNvPicPr>
              <a:picLocks noChangeAspect="1"/>
            </p:cNvPicPr>
            <p:nvPr/>
          </p:nvPicPr>
          <p:blipFill>
            <a:blip r:embed="rId6"/>
            <a:srcRect/>
            <a:stretch>
              <a:fillRect/>
            </a:stretch>
          </p:blipFill>
          <p:spPr bwMode="auto">
            <a:xfrm>
              <a:off x="1524000" y="838200"/>
              <a:ext cx="203200" cy="264160"/>
            </a:xfrm>
            <a:prstGeom prst="rect">
              <a:avLst/>
            </a:prstGeom>
            <a:noFill/>
            <a:ln w="9525">
              <a:noFill/>
              <a:miter lim="800000"/>
              <a:headEnd/>
              <a:tailEnd/>
            </a:ln>
          </p:spPr>
        </p:pic>
      </p:grpSp>
      <p:pic>
        <p:nvPicPr>
          <p:cNvPr id="24591" name="Picture 16" descr="latex-image-1.pdf"/>
          <p:cNvPicPr>
            <a:picLocks noChangeAspect="1"/>
          </p:cNvPicPr>
          <p:nvPr/>
        </p:nvPicPr>
        <p:blipFill>
          <a:blip r:embed="rId10"/>
          <a:srcRect/>
          <a:stretch>
            <a:fillRect/>
          </a:stretch>
        </p:blipFill>
        <p:spPr bwMode="auto">
          <a:xfrm>
            <a:off x="7162800" y="3124200"/>
            <a:ext cx="330200" cy="342900"/>
          </a:xfrm>
          <a:prstGeom prst="rect">
            <a:avLst/>
          </a:prstGeom>
          <a:noFill/>
          <a:ln w="9525">
            <a:noFill/>
            <a:miter lim="800000"/>
            <a:headEnd/>
            <a:tailEnd/>
          </a:ln>
        </p:spPr>
      </p:pic>
      <p:pic>
        <p:nvPicPr>
          <p:cNvPr id="24592" name="Picture 17" descr="latex-image-1.pdf"/>
          <p:cNvPicPr>
            <a:picLocks noChangeAspect="1"/>
          </p:cNvPicPr>
          <p:nvPr/>
        </p:nvPicPr>
        <p:blipFill>
          <a:blip r:embed="rId11"/>
          <a:srcRect/>
          <a:stretch>
            <a:fillRect/>
          </a:stretch>
        </p:blipFill>
        <p:spPr bwMode="auto">
          <a:xfrm>
            <a:off x="8153400" y="4711700"/>
            <a:ext cx="330200" cy="241300"/>
          </a:xfrm>
          <a:prstGeom prst="rect">
            <a:avLst/>
          </a:prstGeom>
          <a:noFill/>
          <a:ln w="9525">
            <a:noFill/>
            <a:miter lim="800000"/>
            <a:headEnd/>
            <a:tailEnd/>
          </a:ln>
        </p:spPr>
      </p:pic>
      <p:pic>
        <p:nvPicPr>
          <p:cNvPr id="24593" name="Picture 18" descr="latex-image-1.pdf"/>
          <p:cNvPicPr>
            <a:picLocks noChangeAspect="1"/>
          </p:cNvPicPr>
          <p:nvPr/>
        </p:nvPicPr>
        <p:blipFill>
          <a:blip r:embed="rId12"/>
          <a:srcRect/>
          <a:stretch>
            <a:fillRect/>
          </a:stretch>
        </p:blipFill>
        <p:spPr bwMode="auto">
          <a:xfrm>
            <a:off x="7523163" y="4972050"/>
            <a:ext cx="317500" cy="279400"/>
          </a:xfrm>
          <a:prstGeom prst="rect">
            <a:avLst/>
          </a:prstGeom>
          <a:noFill/>
          <a:ln w="9525">
            <a:noFill/>
            <a:miter lim="800000"/>
            <a:headEnd/>
            <a:tailEnd/>
          </a:ln>
        </p:spPr>
      </p:pic>
      <p:sp>
        <p:nvSpPr>
          <p:cNvPr id="24594" name="Rectangle 16"/>
          <p:cNvSpPr>
            <a:spLocks noChangeArrowheads="1"/>
          </p:cNvSpPr>
          <p:nvPr/>
        </p:nvSpPr>
        <p:spPr bwMode="auto">
          <a:xfrm>
            <a:off x="3733800" y="304800"/>
            <a:ext cx="4724400" cy="1371600"/>
          </a:xfrm>
          <a:prstGeom prst="rect">
            <a:avLst/>
          </a:prstGeom>
          <a:noFill/>
          <a:ln w="28575">
            <a:solidFill>
              <a:srgbClr val="3D84DB"/>
            </a:solidFill>
            <a:miter lim="800000"/>
            <a:headEnd/>
            <a:tailEnd/>
          </a:ln>
        </p:spPr>
        <p:txBody>
          <a:bodyPr wrap="none" anchor="ctr"/>
          <a:lstStyle/>
          <a:p>
            <a:endParaRPr lang="en-US"/>
          </a:p>
        </p:txBody>
      </p:sp>
      <p:pic>
        <p:nvPicPr>
          <p:cNvPr id="24595" name="Picture 19" descr="latex-image-1.pdf"/>
          <p:cNvPicPr>
            <a:picLocks noChangeAspect="1"/>
          </p:cNvPicPr>
          <p:nvPr/>
        </p:nvPicPr>
        <p:blipFill>
          <a:blip r:embed="rId13"/>
          <a:srcRect/>
          <a:stretch>
            <a:fillRect/>
          </a:stretch>
        </p:blipFill>
        <p:spPr bwMode="auto">
          <a:xfrm>
            <a:off x="4267200" y="381000"/>
            <a:ext cx="3835400" cy="558800"/>
          </a:xfrm>
          <a:prstGeom prst="rect">
            <a:avLst/>
          </a:prstGeom>
          <a:noFill/>
          <a:ln w="9525">
            <a:noFill/>
            <a:miter lim="800000"/>
            <a:headEnd/>
            <a:tailEnd/>
          </a:ln>
        </p:spPr>
      </p:pic>
      <p:pic>
        <p:nvPicPr>
          <p:cNvPr id="24596" name="Picture 20" descr="latex-image-1.pdf"/>
          <p:cNvPicPr>
            <a:picLocks noChangeAspect="1"/>
          </p:cNvPicPr>
          <p:nvPr/>
        </p:nvPicPr>
        <p:blipFill>
          <a:blip r:embed="rId14"/>
          <a:srcRect/>
          <a:stretch>
            <a:fillRect/>
          </a:stretch>
        </p:blipFill>
        <p:spPr bwMode="auto">
          <a:xfrm>
            <a:off x="4267200" y="1041400"/>
            <a:ext cx="3822700" cy="558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3400" y="152400"/>
            <a:ext cx="7772400" cy="914400"/>
          </a:xfrm>
        </p:spPr>
        <p:txBody>
          <a:bodyPr/>
          <a:lstStyle/>
          <a:p>
            <a:pPr eaLnBrk="1" hangingPunct="1"/>
            <a:r>
              <a:rPr lang="en-US" sz="2800" i="1" u="sng" smtClean="0">
                <a:solidFill>
                  <a:schemeClr val="tx1"/>
                </a:solidFill>
                <a:latin typeface="Trebuchet MS" pitchFamily="34" charset="0"/>
              </a:rPr>
              <a:t>Arbitrary-Angle Linear Polarization</a:t>
            </a:r>
          </a:p>
        </p:txBody>
      </p:sp>
      <p:sp>
        <p:nvSpPr>
          <p:cNvPr id="25603" name="Rectangle 3"/>
          <p:cNvSpPr>
            <a:spLocks noChangeArrowheads="1"/>
          </p:cNvSpPr>
          <p:nvPr/>
        </p:nvSpPr>
        <p:spPr bwMode="auto">
          <a:xfrm>
            <a:off x="5173663" y="3429000"/>
            <a:ext cx="3424237" cy="2971800"/>
          </a:xfrm>
          <a:prstGeom prst="rect">
            <a:avLst/>
          </a:prstGeom>
          <a:solidFill>
            <a:schemeClr val="bg1"/>
          </a:solidFill>
          <a:ln w="9525">
            <a:noFill/>
            <a:miter lim="800000"/>
            <a:headEnd/>
            <a:tailEnd/>
          </a:ln>
        </p:spPr>
        <p:txBody>
          <a:bodyPr wrap="none" anchor="ctr"/>
          <a:lstStyle/>
          <a:p>
            <a:endParaRPr lang="en-US"/>
          </a:p>
        </p:txBody>
      </p:sp>
      <p:sp>
        <p:nvSpPr>
          <p:cNvPr id="25604" name="Line 4"/>
          <p:cNvSpPr>
            <a:spLocks noChangeShapeType="1"/>
          </p:cNvSpPr>
          <p:nvPr/>
        </p:nvSpPr>
        <p:spPr bwMode="auto">
          <a:xfrm>
            <a:off x="5478463" y="5119688"/>
            <a:ext cx="2659062" cy="0"/>
          </a:xfrm>
          <a:prstGeom prst="line">
            <a:avLst/>
          </a:prstGeom>
          <a:noFill/>
          <a:ln w="28575">
            <a:solidFill>
              <a:schemeClr val="tx1"/>
            </a:solidFill>
            <a:round/>
            <a:headEnd/>
            <a:tailEnd type="triangle" w="med" len="med"/>
          </a:ln>
        </p:spPr>
        <p:txBody>
          <a:bodyPr/>
          <a:lstStyle/>
          <a:p>
            <a:endParaRPr lang="en-US"/>
          </a:p>
        </p:txBody>
      </p:sp>
      <p:sp>
        <p:nvSpPr>
          <p:cNvPr id="25605" name="Line 5"/>
          <p:cNvSpPr>
            <a:spLocks noChangeShapeType="1"/>
          </p:cNvSpPr>
          <p:nvPr/>
        </p:nvSpPr>
        <p:spPr bwMode="auto">
          <a:xfrm rot="-5400000">
            <a:off x="5811838" y="5143500"/>
            <a:ext cx="1905000" cy="0"/>
          </a:xfrm>
          <a:prstGeom prst="line">
            <a:avLst/>
          </a:prstGeom>
          <a:noFill/>
          <a:ln w="28575">
            <a:solidFill>
              <a:schemeClr val="tx1"/>
            </a:solidFill>
            <a:round/>
            <a:headEnd/>
            <a:tailEnd type="triangle" w="med" len="med"/>
          </a:ln>
        </p:spPr>
        <p:txBody>
          <a:bodyPr/>
          <a:lstStyle/>
          <a:p>
            <a:endParaRPr lang="en-US"/>
          </a:p>
        </p:txBody>
      </p:sp>
      <p:sp>
        <p:nvSpPr>
          <p:cNvPr id="25606" name="Line 6"/>
          <p:cNvSpPr>
            <a:spLocks noChangeShapeType="1"/>
          </p:cNvSpPr>
          <p:nvPr/>
        </p:nvSpPr>
        <p:spPr bwMode="auto">
          <a:xfrm rot="1317865" flipV="1">
            <a:off x="5940425" y="4300538"/>
            <a:ext cx="1639888" cy="1641475"/>
          </a:xfrm>
          <a:prstGeom prst="line">
            <a:avLst/>
          </a:prstGeom>
          <a:noFill/>
          <a:ln w="57150">
            <a:solidFill>
              <a:srgbClr val="2651CE"/>
            </a:solidFill>
            <a:round/>
            <a:headEnd type="triangle" w="med" len="med"/>
            <a:tailEnd type="triangle" w="med" len="med"/>
          </a:ln>
        </p:spPr>
        <p:txBody>
          <a:bodyPr/>
          <a:lstStyle/>
          <a:p>
            <a:endParaRPr lang="en-US"/>
          </a:p>
        </p:txBody>
      </p:sp>
      <p:sp>
        <p:nvSpPr>
          <p:cNvPr id="25607" name="Text Box 7"/>
          <p:cNvSpPr txBox="1">
            <a:spLocks noChangeArrowheads="1"/>
          </p:cNvSpPr>
          <p:nvPr/>
        </p:nvSpPr>
        <p:spPr bwMode="auto">
          <a:xfrm>
            <a:off x="8132763" y="4870450"/>
            <a:ext cx="554037" cy="457200"/>
          </a:xfrm>
          <a:prstGeom prst="rect">
            <a:avLst/>
          </a:prstGeom>
          <a:noFill/>
          <a:ln w="9525">
            <a:noFill/>
            <a:miter lim="800000"/>
            <a:headEnd/>
            <a:tailEnd/>
          </a:ln>
        </p:spPr>
        <p:txBody>
          <a:bodyPr>
            <a:spAutoFit/>
          </a:bodyPr>
          <a:lstStyle/>
          <a:p>
            <a:pPr>
              <a:spcBef>
                <a:spcPct val="50000"/>
              </a:spcBef>
            </a:pPr>
            <a:r>
              <a:rPr lang="en-US" sz="2400" i="1">
                <a:latin typeface="Times New Roman" pitchFamily="18" charset="0"/>
                <a:cs typeface="Times New Roman" pitchFamily="18" charset="0"/>
              </a:rPr>
              <a:t>x</a:t>
            </a:r>
          </a:p>
        </p:txBody>
      </p:sp>
      <p:sp>
        <p:nvSpPr>
          <p:cNvPr id="25608" name="Text Box 8"/>
          <p:cNvSpPr txBox="1">
            <a:spLocks noChangeArrowheads="1"/>
          </p:cNvSpPr>
          <p:nvPr/>
        </p:nvSpPr>
        <p:spPr bwMode="auto">
          <a:xfrm>
            <a:off x="6469063" y="3886200"/>
            <a:ext cx="555625" cy="457200"/>
          </a:xfrm>
          <a:prstGeom prst="rect">
            <a:avLst/>
          </a:prstGeom>
          <a:noFill/>
          <a:ln w="9525">
            <a:noFill/>
            <a:miter lim="800000"/>
            <a:headEnd/>
            <a:tailEnd/>
          </a:ln>
        </p:spPr>
        <p:txBody>
          <a:bodyPr>
            <a:spAutoFit/>
          </a:bodyPr>
          <a:lstStyle/>
          <a:p>
            <a:pPr>
              <a:spcBef>
                <a:spcPct val="50000"/>
              </a:spcBef>
            </a:pPr>
            <a:r>
              <a:rPr lang="en-US" sz="2400" i="1">
                <a:latin typeface="Times New Roman" pitchFamily="18" charset="0"/>
                <a:cs typeface="Times New Roman" pitchFamily="18" charset="0"/>
              </a:rPr>
              <a:t>y</a:t>
            </a:r>
          </a:p>
        </p:txBody>
      </p:sp>
      <p:sp>
        <p:nvSpPr>
          <p:cNvPr id="25609" name="Text Box 9"/>
          <p:cNvSpPr txBox="1">
            <a:spLocks noChangeArrowheads="1"/>
          </p:cNvSpPr>
          <p:nvPr/>
        </p:nvSpPr>
        <p:spPr bwMode="auto">
          <a:xfrm>
            <a:off x="6842125" y="3594100"/>
            <a:ext cx="1692275" cy="825500"/>
          </a:xfrm>
          <a:prstGeom prst="rect">
            <a:avLst/>
          </a:prstGeom>
          <a:noFill/>
          <a:ln w="9525">
            <a:noFill/>
            <a:miter lim="800000"/>
            <a:headEnd/>
            <a:tailEnd/>
          </a:ln>
        </p:spPr>
        <p:txBody>
          <a:bodyPr>
            <a:spAutoFit/>
          </a:bodyPr>
          <a:lstStyle/>
          <a:p>
            <a:r>
              <a:rPr lang="en-US"/>
              <a:t>E-field variation over time </a:t>
            </a:r>
            <a:br>
              <a:rPr lang="en-US"/>
            </a:br>
            <a:r>
              <a:rPr lang="en-US"/>
              <a:t>(and space)</a:t>
            </a:r>
          </a:p>
        </p:txBody>
      </p:sp>
      <p:sp>
        <p:nvSpPr>
          <p:cNvPr id="25610" name="Line 10"/>
          <p:cNvSpPr>
            <a:spLocks noChangeShapeType="1"/>
          </p:cNvSpPr>
          <p:nvPr/>
        </p:nvSpPr>
        <p:spPr bwMode="auto">
          <a:xfrm>
            <a:off x="7307263" y="4495800"/>
            <a:ext cx="0" cy="303213"/>
          </a:xfrm>
          <a:prstGeom prst="line">
            <a:avLst/>
          </a:prstGeom>
          <a:noFill/>
          <a:ln w="9525">
            <a:solidFill>
              <a:schemeClr val="tx1"/>
            </a:solidFill>
            <a:round/>
            <a:headEnd/>
            <a:tailEnd type="triangle" w="med" len="med"/>
          </a:ln>
        </p:spPr>
        <p:txBody>
          <a:bodyPr/>
          <a:lstStyle/>
          <a:p>
            <a:endParaRPr lang="en-US"/>
          </a:p>
        </p:txBody>
      </p:sp>
      <p:sp>
        <p:nvSpPr>
          <p:cNvPr id="25611" name="Arc 11"/>
          <p:cNvSpPr>
            <a:spLocks/>
          </p:cNvSpPr>
          <p:nvPr/>
        </p:nvSpPr>
        <p:spPr bwMode="auto">
          <a:xfrm rot="923733">
            <a:off x="7078663" y="4911725"/>
            <a:ext cx="228600" cy="193675"/>
          </a:xfrm>
          <a:custGeom>
            <a:avLst/>
            <a:gdLst>
              <a:gd name="T0" fmla="*/ 2147483647 w 21600"/>
              <a:gd name="T1" fmla="*/ 0 h 18374"/>
              <a:gd name="T2" fmla="*/ 2147483647 w 21600"/>
              <a:gd name="T3" fmla="*/ 2147483647 h 18374"/>
              <a:gd name="T4" fmla="*/ 0 w 21600"/>
              <a:gd name="T5" fmla="*/ 2147483647 h 18374"/>
              <a:gd name="T6" fmla="*/ 0 60000 65536"/>
              <a:gd name="T7" fmla="*/ 0 60000 65536"/>
              <a:gd name="T8" fmla="*/ 0 60000 65536"/>
              <a:gd name="T9" fmla="*/ 0 w 21600"/>
              <a:gd name="T10" fmla="*/ 0 h 18374"/>
              <a:gd name="T11" fmla="*/ 21600 w 21600"/>
              <a:gd name="T12" fmla="*/ 18374 h 18374"/>
            </a:gdLst>
            <a:ahLst/>
            <a:cxnLst>
              <a:cxn ang="T6">
                <a:pos x="T0" y="T1"/>
              </a:cxn>
              <a:cxn ang="T7">
                <a:pos x="T2" y="T3"/>
              </a:cxn>
              <a:cxn ang="T8">
                <a:pos x="T4" y="T5"/>
              </a:cxn>
            </a:cxnLst>
            <a:rect l="T9" t="T10" r="T11" b="T12"/>
            <a:pathLst>
              <a:path w="21600" h="18374" fill="none" extrusionOk="0">
                <a:moveTo>
                  <a:pt x="11355" y="-1"/>
                </a:moveTo>
                <a:cubicBezTo>
                  <a:pt x="17723" y="3935"/>
                  <a:pt x="21600" y="10887"/>
                  <a:pt x="21600" y="18374"/>
                </a:cubicBezTo>
              </a:path>
              <a:path w="21600" h="18374" stroke="0" extrusionOk="0">
                <a:moveTo>
                  <a:pt x="11355" y="-1"/>
                </a:moveTo>
                <a:cubicBezTo>
                  <a:pt x="17723" y="3935"/>
                  <a:pt x="21600" y="10887"/>
                  <a:pt x="21600" y="18374"/>
                </a:cubicBezTo>
                <a:lnTo>
                  <a:pt x="0" y="18374"/>
                </a:lnTo>
                <a:lnTo>
                  <a:pt x="11355" y="-1"/>
                </a:lnTo>
                <a:close/>
              </a:path>
            </a:pathLst>
          </a:custGeom>
          <a:noFill/>
          <a:ln w="9525">
            <a:solidFill>
              <a:schemeClr val="tx1"/>
            </a:solidFill>
            <a:round/>
            <a:headEnd/>
            <a:tailEnd/>
          </a:ln>
        </p:spPr>
        <p:txBody>
          <a:bodyPr wrap="none" anchor="ctr"/>
          <a:lstStyle/>
          <a:p>
            <a:endParaRPr lang="en-US"/>
          </a:p>
        </p:txBody>
      </p:sp>
      <p:sp>
        <p:nvSpPr>
          <p:cNvPr id="25612" name="Text Box 12"/>
          <p:cNvSpPr txBox="1">
            <a:spLocks noChangeArrowheads="1"/>
          </p:cNvSpPr>
          <p:nvPr/>
        </p:nvSpPr>
        <p:spPr bwMode="auto">
          <a:xfrm>
            <a:off x="685800" y="4572000"/>
            <a:ext cx="4267200" cy="1138238"/>
          </a:xfrm>
          <a:prstGeom prst="rect">
            <a:avLst/>
          </a:prstGeom>
          <a:noFill/>
          <a:ln w="9525">
            <a:noFill/>
            <a:miter lim="800000"/>
            <a:headEnd/>
            <a:tailEnd/>
          </a:ln>
        </p:spPr>
        <p:txBody>
          <a:bodyPr>
            <a:spAutoFit/>
          </a:bodyPr>
          <a:lstStyle/>
          <a:p>
            <a:pPr>
              <a:spcBef>
                <a:spcPct val="20000"/>
              </a:spcBef>
            </a:pPr>
            <a:r>
              <a:rPr lang="en-US" sz="2000"/>
              <a:t>Here, the</a:t>
            </a:r>
            <a:r>
              <a:rPr lang="en-US" sz="2000" i="1">
                <a:cs typeface="Times New Roman" pitchFamily="18" charset="0"/>
              </a:rPr>
              <a:t> y</a:t>
            </a:r>
            <a:r>
              <a:rPr lang="en-US" sz="2000">
                <a:cs typeface="Times New Roman" pitchFamily="18" charset="0"/>
              </a:rPr>
              <a:t>-component is </a:t>
            </a:r>
            <a:r>
              <a:rPr lang="en-US" sz="2000" b="1">
                <a:solidFill>
                  <a:srgbClr val="2E6CD0"/>
                </a:solidFill>
              </a:rPr>
              <a:t>in phase</a:t>
            </a:r>
            <a:endParaRPr lang="en-US" sz="2000">
              <a:cs typeface="Times New Roman" pitchFamily="18" charset="0"/>
            </a:endParaRPr>
          </a:p>
          <a:p>
            <a:pPr>
              <a:spcBef>
                <a:spcPct val="20000"/>
              </a:spcBef>
            </a:pPr>
            <a:r>
              <a:rPr lang="en-US" sz="2000">
                <a:cs typeface="Times New Roman" pitchFamily="18" charset="0"/>
              </a:rPr>
              <a:t>with the </a:t>
            </a:r>
            <a:r>
              <a:rPr lang="en-US" sz="2000" i="1">
                <a:cs typeface="Times New Roman" pitchFamily="18" charset="0"/>
              </a:rPr>
              <a:t>x</a:t>
            </a:r>
            <a:r>
              <a:rPr lang="en-US" sz="2000">
                <a:cs typeface="Times New Roman" pitchFamily="18" charset="0"/>
              </a:rPr>
              <a:t>-component,</a:t>
            </a:r>
          </a:p>
          <a:p>
            <a:pPr>
              <a:spcBef>
                <a:spcPct val="20000"/>
              </a:spcBef>
            </a:pPr>
            <a:r>
              <a:rPr lang="en-US" sz="2000">
                <a:cs typeface="Times New Roman" pitchFamily="18" charset="0"/>
              </a:rPr>
              <a:t>but has </a:t>
            </a:r>
            <a:r>
              <a:rPr lang="en-US" sz="2000" b="1">
                <a:solidFill>
                  <a:srgbClr val="2E6CD0"/>
                </a:solidFill>
              </a:rPr>
              <a:t>different magnitude</a:t>
            </a:r>
            <a:r>
              <a:rPr lang="en-US" sz="2000">
                <a:solidFill>
                  <a:srgbClr val="66CCFF"/>
                </a:solidFill>
                <a:cs typeface="Times New Roman" pitchFamily="18" charset="0"/>
              </a:rPr>
              <a:t>.</a:t>
            </a:r>
            <a:endParaRPr lang="en-US" sz="2400">
              <a:solidFill>
                <a:srgbClr val="66CCFF"/>
              </a:solidFill>
              <a:cs typeface="Times New Roman" pitchFamily="18" charset="0"/>
            </a:endParaRPr>
          </a:p>
        </p:txBody>
      </p:sp>
      <p:pic>
        <p:nvPicPr>
          <p:cNvPr id="25613" name="Picture 15"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blip>
          <a:srcRect/>
          <a:stretch>
            <a:fillRect/>
          </a:stretch>
        </p:blipFill>
        <p:spPr bwMode="auto">
          <a:xfrm>
            <a:off x="7362825" y="4845050"/>
            <a:ext cx="155575" cy="246063"/>
          </a:xfrm>
          <a:prstGeom prst="rect">
            <a:avLst/>
          </a:prstGeom>
          <a:noFill/>
          <a:ln w="9525">
            <a:noFill/>
            <a:miter lim="800000"/>
            <a:headEnd/>
            <a:tailEnd/>
          </a:ln>
        </p:spPr>
      </p:pic>
      <p:grpSp>
        <p:nvGrpSpPr>
          <p:cNvPr id="25614" name="Group 17"/>
          <p:cNvGrpSpPr>
            <a:grpSpLocks/>
          </p:cNvGrpSpPr>
          <p:nvPr/>
        </p:nvGrpSpPr>
        <p:grpSpPr bwMode="auto">
          <a:xfrm>
            <a:off x="1066800" y="1752600"/>
            <a:ext cx="6761163" cy="1066800"/>
            <a:chOff x="1835150" y="1828800"/>
            <a:chExt cx="5311775" cy="838200"/>
          </a:xfrm>
        </p:grpSpPr>
        <p:pic>
          <p:nvPicPr>
            <p:cNvPr id="25615" name="Picture 16" descr="txp_fig"/>
            <p:cNvPicPr>
              <a:picLocks noChangeAspect="1" noChangeArrowheads="1"/>
            </p:cNvPicPr>
            <p:nvPr>
              <p:custDataLst>
                <p:tags r:id="rId2"/>
              </p:custDataLst>
            </p:nvPr>
          </p:nvPicPr>
          <p:blipFill>
            <a:blip r:embed="rId6"/>
            <a:srcRect/>
            <a:stretch>
              <a:fillRect/>
            </a:stretch>
          </p:blipFill>
          <p:spPr bwMode="auto">
            <a:xfrm>
              <a:off x="1836738" y="1828800"/>
              <a:ext cx="5310187" cy="296863"/>
            </a:xfrm>
            <a:prstGeom prst="rect">
              <a:avLst/>
            </a:prstGeom>
            <a:noFill/>
            <a:ln w="9525">
              <a:noFill/>
              <a:miter lim="800000"/>
              <a:headEnd/>
              <a:tailEnd/>
            </a:ln>
          </p:spPr>
        </p:pic>
        <p:pic>
          <p:nvPicPr>
            <p:cNvPr id="25616" name="Picture 17" descr="txp_fig"/>
            <p:cNvPicPr>
              <a:picLocks noChangeAspect="1" noChangeArrowheads="1"/>
            </p:cNvPicPr>
            <p:nvPr>
              <p:custDataLst>
                <p:tags r:id="rId3"/>
              </p:custDataLst>
            </p:nvPr>
          </p:nvPicPr>
          <p:blipFill>
            <a:blip r:embed="rId7"/>
            <a:srcRect/>
            <a:stretch>
              <a:fillRect/>
            </a:stretch>
          </p:blipFill>
          <p:spPr bwMode="auto">
            <a:xfrm>
              <a:off x="1835150" y="2370138"/>
              <a:ext cx="5299075" cy="296862"/>
            </a:xfrm>
            <a:prstGeom prst="rect">
              <a:avLst/>
            </a:prstGeom>
            <a:noFill/>
            <a:ln w="9525">
              <a:noFill/>
              <a:miter lim="800000"/>
              <a:headEnd/>
              <a:tailEnd/>
            </a:ln>
          </p:spPr>
        </p:pic>
        <p:pic>
          <p:nvPicPr>
            <p:cNvPr id="25617" name="Picture 15"/>
            <p:cNvPicPr>
              <a:picLocks noChangeAspect="1"/>
            </p:cNvPicPr>
            <p:nvPr/>
          </p:nvPicPr>
          <p:blipFill>
            <a:blip r:embed="rId8"/>
            <a:srcRect l="-100000"/>
            <a:stretch>
              <a:fillRect/>
            </a:stretch>
          </p:blipFill>
          <p:spPr bwMode="auto">
            <a:xfrm>
              <a:off x="3111500" y="2362200"/>
              <a:ext cx="304800" cy="304800"/>
            </a:xfrm>
            <a:prstGeom prst="rect">
              <a:avLst/>
            </a:prstGeom>
            <a:solidFill>
              <a:srgbClr val="FFFFFF"/>
            </a:solidFill>
            <a:ln w="9525">
              <a:noFill/>
              <a:miter lim="800000"/>
              <a:headEnd/>
              <a:tailEnd/>
            </a:ln>
          </p:spPr>
        </p:pic>
        <p:pic>
          <p:nvPicPr>
            <p:cNvPr id="25618" name="Picture 16"/>
            <p:cNvPicPr>
              <a:picLocks noChangeAspect="1"/>
            </p:cNvPicPr>
            <p:nvPr/>
          </p:nvPicPr>
          <p:blipFill>
            <a:blip r:embed="rId9"/>
            <a:srcRect l="-85715"/>
            <a:stretch>
              <a:fillRect/>
            </a:stretch>
          </p:blipFill>
          <p:spPr bwMode="auto">
            <a:xfrm>
              <a:off x="3111500" y="1854200"/>
              <a:ext cx="330200" cy="254000"/>
            </a:xfrm>
            <a:prstGeom prst="rect">
              <a:avLst/>
            </a:prstGeom>
            <a:solidFill>
              <a:srgbClr val="FFFFFF"/>
            </a:solid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3400" y="152400"/>
            <a:ext cx="7772400" cy="914400"/>
          </a:xfrm>
        </p:spPr>
        <p:txBody>
          <a:bodyPr/>
          <a:lstStyle/>
          <a:p>
            <a:pPr eaLnBrk="1" hangingPunct="1"/>
            <a:r>
              <a:rPr lang="en-US" sz="2800" i="1" u="sng" smtClean="0">
                <a:solidFill>
                  <a:schemeClr val="tx1"/>
                </a:solidFill>
                <a:latin typeface="Trebuchet MS" pitchFamily="34" charset="0"/>
              </a:rPr>
              <a:t>Arbitrary-Angle Linear Polarization</a:t>
            </a:r>
          </a:p>
        </p:txBody>
      </p:sp>
      <p:sp>
        <p:nvSpPr>
          <p:cNvPr id="26627" name="Text Box 3"/>
          <p:cNvSpPr txBox="1">
            <a:spLocks noChangeArrowheads="1"/>
          </p:cNvSpPr>
          <p:nvPr/>
        </p:nvSpPr>
        <p:spPr bwMode="auto">
          <a:xfrm>
            <a:off x="533400" y="3200400"/>
            <a:ext cx="7924800" cy="2312988"/>
          </a:xfrm>
          <a:prstGeom prst="rect">
            <a:avLst/>
          </a:prstGeom>
          <a:noFill/>
          <a:ln w="9525">
            <a:noFill/>
            <a:miter lim="800000"/>
            <a:headEnd/>
            <a:tailEnd/>
          </a:ln>
        </p:spPr>
        <p:txBody>
          <a:bodyPr>
            <a:spAutoFit/>
          </a:bodyPr>
          <a:lstStyle/>
          <a:p>
            <a:pPr>
              <a:lnSpc>
                <a:spcPct val="70000"/>
              </a:lnSpc>
              <a:spcBef>
                <a:spcPct val="20000"/>
              </a:spcBef>
            </a:pPr>
            <a:r>
              <a:rPr lang="en-US" sz="2000"/>
              <a:t>Specifically:       </a:t>
            </a:r>
          </a:p>
          <a:p>
            <a:pPr>
              <a:spcBef>
                <a:spcPct val="20000"/>
              </a:spcBef>
            </a:pPr>
            <a:r>
              <a:rPr lang="en-US" sz="2000">
                <a:latin typeface="Arial" charset="0"/>
              </a:rPr>
              <a:t>	</a:t>
            </a:r>
            <a:r>
              <a:rPr lang="en-US" sz="2000">
                <a:cs typeface="Times New Roman" pitchFamily="18" charset="0"/>
              </a:rPr>
              <a:t>0° linear (</a:t>
            </a:r>
            <a:r>
              <a:rPr lang="en-US" sz="2000" i="1">
                <a:cs typeface="Times New Roman" pitchFamily="18" charset="0"/>
              </a:rPr>
              <a:t>x</a:t>
            </a:r>
            <a:r>
              <a:rPr lang="en-US" sz="2000">
                <a:cs typeface="Times New Roman" pitchFamily="18" charset="0"/>
              </a:rPr>
              <a:t>) polarization:</a:t>
            </a:r>
            <a:r>
              <a:rPr lang="en-US" sz="2000">
                <a:latin typeface="Arial" charset="0"/>
                <a:cs typeface="Times New Roman" pitchFamily="18" charset="0"/>
              </a:rPr>
              <a:t> </a:t>
            </a:r>
            <a:r>
              <a:rPr lang="en-US" sz="2000" b="1" i="1">
                <a:latin typeface="Times New Roman" pitchFamily="18" charset="0"/>
                <a:cs typeface="Times New Roman" pitchFamily="18" charset="0"/>
              </a:rPr>
              <a:t>E</a:t>
            </a:r>
            <a:r>
              <a:rPr lang="en-US" sz="2000" b="1" i="1" baseline="-25000">
                <a:latin typeface="Times New Roman" pitchFamily="18" charset="0"/>
                <a:cs typeface="Times New Roman" pitchFamily="18" charset="0"/>
              </a:rPr>
              <a:t>y </a:t>
            </a:r>
            <a:r>
              <a:rPr lang="en-US" sz="2000" b="1" i="1">
                <a:latin typeface="Times New Roman" pitchFamily="18" charset="0"/>
                <a:cs typeface="Times New Roman" pitchFamily="18" charset="0"/>
              </a:rPr>
              <a:t>/E</a:t>
            </a:r>
            <a:r>
              <a:rPr lang="en-US" sz="2000" b="1" i="1" baseline="-25000">
                <a:latin typeface="Times New Roman" pitchFamily="18" charset="0"/>
                <a:cs typeface="Times New Roman" pitchFamily="18" charset="0"/>
              </a:rPr>
              <a:t>x </a:t>
            </a:r>
            <a:r>
              <a:rPr lang="en-US" sz="2000" b="1" i="1">
                <a:latin typeface="Times New Roman" pitchFamily="18" charset="0"/>
                <a:cs typeface="Times New Roman" pitchFamily="18" charset="0"/>
              </a:rPr>
              <a:t>= </a:t>
            </a:r>
            <a:r>
              <a:rPr lang="en-US" sz="2000" b="1">
                <a:latin typeface="Times New Roman" pitchFamily="18" charset="0"/>
                <a:cs typeface="Times New Roman" pitchFamily="18" charset="0"/>
              </a:rPr>
              <a:t>0</a:t>
            </a:r>
          </a:p>
          <a:p>
            <a:pPr>
              <a:spcBef>
                <a:spcPct val="20000"/>
              </a:spcBef>
            </a:pPr>
            <a:r>
              <a:rPr lang="en-US" sz="2000">
                <a:latin typeface="Arial" charset="0"/>
                <a:cs typeface="Times New Roman" pitchFamily="18" charset="0"/>
              </a:rPr>
              <a:t>            	</a:t>
            </a:r>
            <a:r>
              <a:rPr lang="en-US" sz="2000">
                <a:cs typeface="Times New Roman" pitchFamily="18" charset="0"/>
              </a:rPr>
              <a:t>90° linear (</a:t>
            </a:r>
            <a:r>
              <a:rPr lang="en-US" sz="2000" i="1">
                <a:cs typeface="Times New Roman" pitchFamily="18" charset="0"/>
              </a:rPr>
              <a:t>y</a:t>
            </a:r>
            <a:r>
              <a:rPr lang="en-US" sz="2000">
                <a:cs typeface="Times New Roman" pitchFamily="18" charset="0"/>
              </a:rPr>
              <a:t>) polarization:</a:t>
            </a:r>
            <a:r>
              <a:rPr lang="en-US" sz="2000">
                <a:latin typeface="Arial" charset="0"/>
                <a:cs typeface="Times New Roman" pitchFamily="18" charset="0"/>
              </a:rPr>
              <a:t> </a:t>
            </a:r>
            <a:r>
              <a:rPr lang="en-US" sz="2000" b="1" i="1">
                <a:latin typeface="Times New Roman" pitchFamily="18" charset="0"/>
                <a:cs typeface="Times New Roman" pitchFamily="18" charset="0"/>
              </a:rPr>
              <a:t>E</a:t>
            </a:r>
            <a:r>
              <a:rPr lang="en-US" sz="2000" b="1" i="1" baseline="-25000">
                <a:latin typeface="Times New Roman" pitchFamily="18" charset="0"/>
                <a:cs typeface="Times New Roman" pitchFamily="18" charset="0"/>
              </a:rPr>
              <a:t>y </a:t>
            </a:r>
            <a:r>
              <a:rPr lang="en-US" sz="2000" b="1" i="1">
                <a:latin typeface="Times New Roman" pitchFamily="18" charset="0"/>
                <a:cs typeface="Times New Roman" pitchFamily="18" charset="0"/>
              </a:rPr>
              <a:t>/E</a:t>
            </a:r>
            <a:r>
              <a:rPr lang="en-US" sz="2000" b="1" i="1" baseline="-25000">
                <a:latin typeface="Times New Roman" pitchFamily="18" charset="0"/>
                <a:cs typeface="Times New Roman" pitchFamily="18" charset="0"/>
              </a:rPr>
              <a:t>x</a:t>
            </a:r>
            <a:r>
              <a:rPr lang="en-US" sz="1200" b="1" i="1">
                <a:latin typeface="Times New Roman" pitchFamily="18" charset="0"/>
                <a:cs typeface="Times New Roman" pitchFamily="18" charset="0"/>
              </a:rPr>
              <a:t> </a:t>
            </a:r>
            <a:r>
              <a:rPr lang="en-US" sz="2000" b="1" i="1">
                <a:latin typeface="Times New Roman" pitchFamily="18" charset="0"/>
                <a:cs typeface="Times New Roman" pitchFamily="18" charset="0"/>
              </a:rPr>
              <a:t>= </a:t>
            </a:r>
            <a:r>
              <a:rPr lang="en-US" sz="2000" b="1">
                <a:latin typeface="Symbol" pitchFamily="18" charset="2"/>
                <a:cs typeface="Times New Roman" pitchFamily="18" charset="0"/>
              </a:rPr>
              <a:t>¥</a:t>
            </a:r>
          </a:p>
          <a:p>
            <a:pPr>
              <a:spcBef>
                <a:spcPct val="20000"/>
              </a:spcBef>
            </a:pPr>
            <a:r>
              <a:rPr lang="en-US" sz="2000">
                <a:latin typeface="Arial" charset="0"/>
                <a:cs typeface="Times New Roman" pitchFamily="18" charset="0"/>
              </a:rPr>
              <a:t>            	</a:t>
            </a:r>
            <a:r>
              <a:rPr lang="en-US" sz="2000">
                <a:cs typeface="Times New Roman" pitchFamily="18" charset="0"/>
              </a:rPr>
              <a:t>45° linear polarization:</a:t>
            </a:r>
            <a:r>
              <a:rPr lang="en-US" sz="2000">
                <a:latin typeface="Arial" charset="0"/>
                <a:cs typeface="Times New Roman" pitchFamily="18" charset="0"/>
              </a:rPr>
              <a:t> </a:t>
            </a:r>
            <a:r>
              <a:rPr lang="en-US" sz="2000" b="1" i="1">
                <a:latin typeface="Times New Roman" pitchFamily="18" charset="0"/>
                <a:cs typeface="Times New Roman" pitchFamily="18" charset="0"/>
              </a:rPr>
              <a:t>E</a:t>
            </a:r>
            <a:r>
              <a:rPr lang="en-US" sz="2000" b="1" i="1" baseline="-25000">
                <a:latin typeface="Times New Roman" pitchFamily="18" charset="0"/>
                <a:cs typeface="Times New Roman" pitchFamily="18" charset="0"/>
              </a:rPr>
              <a:t>y </a:t>
            </a:r>
            <a:r>
              <a:rPr lang="en-US" sz="2000" b="1" i="1">
                <a:latin typeface="Times New Roman" pitchFamily="18" charset="0"/>
                <a:cs typeface="Times New Roman" pitchFamily="18" charset="0"/>
              </a:rPr>
              <a:t>/E</a:t>
            </a:r>
            <a:r>
              <a:rPr lang="en-US" sz="2000" b="1" i="1" baseline="-25000">
                <a:latin typeface="Times New Roman" pitchFamily="18" charset="0"/>
                <a:cs typeface="Times New Roman" pitchFamily="18" charset="0"/>
              </a:rPr>
              <a:t>x</a:t>
            </a:r>
            <a:r>
              <a:rPr lang="en-US" sz="1200" b="1">
                <a:latin typeface="Times New Roman" pitchFamily="18" charset="0"/>
                <a:cs typeface="Times New Roman" pitchFamily="18" charset="0"/>
              </a:rPr>
              <a:t> </a:t>
            </a:r>
            <a:r>
              <a:rPr lang="en-US" sz="2000" b="1">
                <a:latin typeface="Times New Roman" pitchFamily="18" charset="0"/>
                <a:cs typeface="Times New Roman" pitchFamily="18" charset="0"/>
              </a:rPr>
              <a:t>= 1</a:t>
            </a:r>
          </a:p>
          <a:p>
            <a:pPr>
              <a:spcBef>
                <a:spcPct val="20000"/>
              </a:spcBef>
            </a:pPr>
            <a:r>
              <a:rPr lang="en-US" sz="2000">
                <a:latin typeface="Arial" charset="0"/>
                <a:cs typeface="Times New Roman" pitchFamily="18" charset="0"/>
              </a:rPr>
              <a:t>             </a:t>
            </a:r>
            <a:r>
              <a:rPr lang="en-US" sz="2000">
                <a:cs typeface="Times New Roman" pitchFamily="18" charset="0"/>
              </a:rPr>
              <a:t>Arbitrary linear polarization: </a:t>
            </a:r>
            <a:endParaRPr lang="en-US" sz="3200">
              <a:cs typeface="Times New Roman" pitchFamily="18" charset="0"/>
            </a:endParaRPr>
          </a:p>
          <a:p>
            <a:pPr>
              <a:spcBef>
                <a:spcPct val="50000"/>
              </a:spcBef>
            </a:pPr>
            <a:r>
              <a:rPr lang="en-US" sz="2400">
                <a:latin typeface="Arial" charset="0"/>
                <a:cs typeface="Times New Roman" pitchFamily="18" charset="0"/>
              </a:rPr>
              <a:t>	</a:t>
            </a:r>
          </a:p>
        </p:txBody>
      </p:sp>
      <p:sp>
        <p:nvSpPr>
          <p:cNvPr id="26628" name="Rectangle 5"/>
          <p:cNvSpPr>
            <a:spLocks noChangeArrowheads="1"/>
          </p:cNvSpPr>
          <p:nvPr/>
        </p:nvSpPr>
        <p:spPr bwMode="auto">
          <a:xfrm>
            <a:off x="1905000" y="5334000"/>
            <a:ext cx="5181600" cy="1295400"/>
          </a:xfrm>
          <a:prstGeom prst="rect">
            <a:avLst/>
          </a:prstGeom>
          <a:noFill/>
          <a:ln w="19050">
            <a:noFill/>
            <a:miter lim="800000"/>
            <a:headEnd/>
            <a:tailEnd/>
          </a:ln>
        </p:spPr>
        <p:txBody>
          <a:bodyPr wrap="none" anchor="ctr"/>
          <a:lstStyle/>
          <a:p>
            <a:endParaRPr lang="en-US"/>
          </a:p>
        </p:txBody>
      </p:sp>
      <p:pic>
        <p:nvPicPr>
          <p:cNvPr id="26629" name="Picture 6" descr="txp_fig"/>
          <p:cNvPicPr>
            <a:picLocks noChangeAspect="1" noChangeArrowheads="1"/>
          </p:cNvPicPr>
          <p:nvPr>
            <p:custDataLst>
              <p:tags r:id="rId1"/>
            </p:custDataLst>
          </p:nvPr>
        </p:nvPicPr>
        <p:blipFill>
          <a:blip r:embed="rId5"/>
          <a:srcRect/>
          <a:stretch>
            <a:fillRect/>
          </a:stretch>
        </p:blipFill>
        <p:spPr bwMode="auto">
          <a:xfrm>
            <a:off x="2286000" y="5486400"/>
            <a:ext cx="4392613" cy="822325"/>
          </a:xfrm>
          <a:prstGeom prst="rect">
            <a:avLst/>
          </a:prstGeom>
          <a:noFill/>
          <a:ln w="19050">
            <a:noFill/>
            <a:miter lim="800000"/>
            <a:headEnd/>
            <a:tailEnd/>
          </a:ln>
        </p:spPr>
      </p:pic>
      <p:grpSp>
        <p:nvGrpSpPr>
          <p:cNvPr id="26630" name="Group 15"/>
          <p:cNvGrpSpPr>
            <a:grpSpLocks/>
          </p:cNvGrpSpPr>
          <p:nvPr/>
        </p:nvGrpSpPr>
        <p:grpSpPr bwMode="auto">
          <a:xfrm>
            <a:off x="1143000" y="1524000"/>
            <a:ext cx="6761163" cy="1066800"/>
            <a:chOff x="1835150" y="1828800"/>
            <a:chExt cx="5311775" cy="838200"/>
          </a:xfrm>
        </p:grpSpPr>
        <p:pic>
          <p:nvPicPr>
            <p:cNvPr id="26632" name="Picture 16" descr="txp_fig"/>
            <p:cNvPicPr>
              <a:picLocks noChangeAspect="1" noChangeArrowheads="1"/>
            </p:cNvPicPr>
            <p:nvPr>
              <p:custDataLst>
                <p:tags r:id="rId2"/>
              </p:custDataLst>
            </p:nvPr>
          </p:nvPicPr>
          <p:blipFill>
            <a:blip r:embed="rId6"/>
            <a:srcRect/>
            <a:stretch>
              <a:fillRect/>
            </a:stretch>
          </p:blipFill>
          <p:spPr bwMode="auto">
            <a:xfrm>
              <a:off x="1836738" y="1828800"/>
              <a:ext cx="5310187" cy="296863"/>
            </a:xfrm>
            <a:prstGeom prst="rect">
              <a:avLst/>
            </a:prstGeom>
            <a:noFill/>
            <a:ln w="9525">
              <a:noFill/>
              <a:miter lim="800000"/>
              <a:headEnd/>
              <a:tailEnd/>
            </a:ln>
          </p:spPr>
        </p:pic>
        <p:pic>
          <p:nvPicPr>
            <p:cNvPr id="26633" name="Picture 17" descr="txp_fig"/>
            <p:cNvPicPr>
              <a:picLocks noChangeAspect="1" noChangeArrowheads="1"/>
            </p:cNvPicPr>
            <p:nvPr>
              <p:custDataLst>
                <p:tags r:id="rId3"/>
              </p:custDataLst>
            </p:nvPr>
          </p:nvPicPr>
          <p:blipFill>
            <a:blip r:embed="rId7"/>
            <a:srcRect/>
            <a:stretch>
              <a:fillRect/>
            </a:stretch>
          </p:blipFill>
          <p:spPr bwMode="auto">
            <a:xfrm>
              <a:off x="1835150" y="2370138"/>
              <a:ext cx="5299075" cy="296862"/>
            </a:xfrm>
            <a:prstGeom prst="rect">
              <a:avLst/>
            </a:prstGeom>
            <a:noFill/>
            <a:ln w="9525">
              <a:noFill/>
              <a:miter lim="800000"/>
              <a:headEnd/>
              <a:tailEnd/>
            </a:ln>
          </p:spPr>
        </p:pic>
        <p:pic>
          <p:nvPicPr>
            <p:cNvPr id="26634" name="Picture 15"/>
            <p:cNvPicPr>
              <a:picLocks noChangeAspect="1"/>
            </p:cNvPicPr>
            <p:nvPr/>
          </p:nvPicPr>
          <p:blipFill>
            <a:blip r:embed="rId8"/>
            <a:srcRect l="-100000"/>
            <a:stretch>
              <a:fillRect/>
            </a:stretch>
          </p:blipFill>
          <p:spPr bwMode="auto">
            <a:xfrm>
              <a:off x="3111500" y="2362200"/>
              <a:ext cx="304800" cy="304800"/>
            </a:xfrm>
            <a:prstGeom prst="rect">
              <a:avLst/>
            </a:prstGeom>
            <a:solidFill>
              <a:srgbClr val="FFFFFF"/>
            </a:solidFill>
            <a:ln w="9525">
              <a:noFill/>
              <a:miter lim="800000"/>
              <a:headEnd/>
              <a:tailEnd/>
            </a:ln>
          </p:spPr>
        </p:pic>
        <p:pic>
          <p:nvPicPr>
            <p:cNvPr id="26635" name="Picture 16"/>
            <p:cNvPicPr>
              <a:picLocks noChangeAspect="1"/>
            </p:cNvPicPr>
            <p:nvPr/>
          </p:nvPicPr>
          <p:blipFill>
            <a:blip r:embed="rId9"/>
            <a:srcRect l="-85715"/>
            <a:stretch>
              <a:fillRect/>
            </a:stretch>
          </p:blipFill>
          <p:spPr bwMode="auto">
            <a:xfrm>
              <a:off x="3111500" y="1854200"/>
              <a:ext cx="330200" cy="254000"/>
            </a:xfrm>
            <a:prstGeom prst="rect">
              <a:avLst/>
            </a:prstGeom>
            <a:solidFill>
              <a:srgbClr val="FFFFFF"/>
            </a:solidFill>
            <a:ln w="9525">
              <a:noFill/>
              <a:miter lim="800000"/>
              <a:headEnd/>
              <a:tailEnd/>
            </a:ln>
          </p:spPr>
        </p:pic>
      </p:grpSp>
      <p:sp>
        <p:nvSpPr>
          <p:cNvPr id="26631" name="Rectangle 16"/>
          <p:cNvSpPr>
            <a:spLocks noChangeArrowheads="1"/>
          </p:cNvSpPr>
          <p:nvPr/>
        </p:nvSpPr>
        <p:spPr bwMode="auto">
          <a:xfrm>
            <a:off x="1981200" y="5334000"/>
            <a:ext cx="4876800" cy="1219200"/>
          </a:xfrm>
          <a:prstGeom prst="rect">
            <a:avLst/>
          </a:prstGeom>
          <a:noFill/>
          <a:ln w="28575">
            <a:solidFill>
              <a:srgbClr val="3D84DB"/>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2"/>
          <a:srcRect/>
          <a:stretch>
            <a:fillRect/>
          </a:stretch>
        </p:blipFill>
        <p:spPr bwMode="auto">
          <a:xfrm>
            <a:off x="4743450" y="838200"/>
            <a:ext cx="4070350" cy="4114800"/>
          </a:xfrm>
          <a:prstGeom prst="rect">
            <a:avLst/>
          </a:prstGeom>
          <a:noFill/>
          <a:ln w="9525">
            <a:noFill/>
            <a:miter lim="800000"/>
            <a:headEnd/>
            <a:tailEnd/>
          </a:ln>
        </p:spPr>
      </p:pic>
      <p:sp>
        <p:nvSpPr>
          <p:cNvPr id="27651" name="Rectangle 3"/>
          <p:cNvSpPr>
            <a:spLocks noGrp="1" noChangeArrowheads="1"/>
          </p:cNvSpPr>
          <p:nvPr>
            <p:ph type="title"/>
          </p:nvPr>
        </p:nvSpPr>
        <p:spPr>
          <a:xfrm>
            <a:off x="914400" y="152400"/>
            <a:ext cx="6934200" cy="838200"/>
          </a:xfrm>
        </p:spPr>
        <p:txBody>
          <a:bodyPr/>
          <a:lstStyle/>
          <a:p>
            <a:pPr eaLnBrk="1" hangingPunct="1"/>
            <a:r>
              <a:rPr lang="en-US" sz="2800" i="1" u="sng" smtClean="0">
                <a:solidFill>
                  <a:schemeClr val="tx1"/>
                </a:solidFill>
                <a:latin typeface="Trebuchet MS" pitchFamily="34" charset="0"/>
              </a:rPr>
              <a:t>Circular (or Helical) Polarization</a:t>
            </a:r>
          </a:p>
        </p:txBody>
      </p:sp>
      <p:sp>
        <p:nvSpPr>
          <p:cNvPr id="210948" name="Text Box 4"/>
          <p:cNvSpPr txBox="1">
            <a:spLocks noChangeArrowheads="1"/>
          </p:cNvSpPr>
          <p:nvPr/>
        </p:nvSpPr>
        <p:spPr bwMode="auto">
          <a:xfrm>
            <a:off x="4876800" y="4724400"/>
            <a:ext cx="3957638" cy="1803400"/>
          </a:xfrm>
          <a:prstGeom prst="rect">
            <a:avLst/>
          </a:prstGeom>
          <a:noFill/>
          <a:ln w="9525">
            <a:noFill/>
            <a:miter lim="800000"/>
            <a:headEnd/>
            <a:tailEnd/>
          </a:ln>
        </p:spPr>
        <p:txBody>
          <a:bodyPr>
            <a:spAutoFit/>
          </a:bodyPr>
          <a:lstStyle/>
          <a:p>
            <a:pPr algn="r"/>
            <a:r>
              <a:rPr lang="en-US"/>
              <a:t>The resulting E-field rotates</a:t>
            </a:r>
          </a:p>
          <a:p>
            <a:pPr algn="r"/>
            <a:r>
              <a:rPr lang="en-US" b="1"/>
              <a:t>counterclockwise</a:t>
            </a:r>
            <a:r>
              <a:rPr lang="en-US"/>
              <a:t> around the </a:t>
            </a:r>
          </a:p>
          <a:p>
            <a:pPr algn="r"/>
            <a:r>
              <a:rPr lang="en-US"/>
              <a:t>propagation-vector </a:t>
            </a:r>
            <a:br>
              <a:rPr lang="en-US"/>
            </a:br>
            <a:r>
              <a:rPr lang="en-US"/>
              <a:t>(looking along </a:t>
            </a:r>
            <a:r>
              <a:rPr lang="en-US" i="1">
                <a:cs typeface="Times New Roman" pitchFamily="18" charset="0"/>
              </a:rPr>
              <a:t>z-axis</a:t>
            </a:r>
            <a:r>
              <a:rPr lang="en-US">
                <a:cs typeface="Times New Roman" pitchFamily="18" charset="0"/>
              </a:rPr>
              <a:t>).</a:t>
            </a:r>
          </a:p>
          <a:p>
            <a:pPr algn="r"/>
            <a:endParaRPr lang="en-US">
              <a:cs typeface="Times New Roman" pitchFamily="18" charset="0"/>
            </a:endParaRPr>
          </a:p>
          <a:p>
            <a:pPr algn="r"/>
            <a:r>
              <a:rPr lang="en-US">
                <a:cs typeface="Times New Roman" pitchFamily="18" charset="0"/>
              </a:rPr>
              <a:t>If projected on a constant z plane the </a:t>
            </a:r>
            <a:br>
              <a:rPr lang="en-US">
                <a:cs typeface="Times New Roman" pitchFamily="18" charset="0"/>
              </a:rPr>
            </a:br>
            <a:r>
              <a:rPr lang="en-US">
                <a:cs typeface="Times New Roman" pitchFamily="18" charset="0"/>
              </a:rPr>
              <a:t>E-field vector would rotate </a:t>
            </a:r>
            <a:r>
              <a:rPr lang="en-US" b="1">
                <a:cs typeface="Times New Roman" pitchFamily="18" charset="0"/>
              </a:rPr>
              <a:t>clockwise !!!</a:t>
            </a:r>
          </a:p>
        </p:txBody>
      </p:sp>
      <p:sp>
        <p:nvSpPr>
          <p:cNvPr id="210949" name="Text Box 5"/>
          <p:cNvSpPr txBox="1">
            <a:spLocks noChangeArrowheads="1"/>
          </p:cNvSpPr>
          <p:nvPr/>
        </p:nvSpPr>
        <p:spPr bwMode="auto">
          <a:xfrm>
            <a:off x="304800" y="3886200"/>
            <a:ext cx="3505200" cy="1914525"/>
          </a:xfrm>
          <a:prstGeom prst="rect">
            <a:avLst/>
          </a:prstGeom>
          <a:noFill/>
          <a:ln w="9525">
            <a:noFill/>
            <a:miter lim="800000"/>
            <a:headEnd/>
            <a:tailEnd/>
          </a:ln>
        </p:spPr>
        <p:txBody>
          <a:bodyPr>
            <a:spAutoFit/>
          </a:bodyPr>
          <a:lstStyle/>
          <a:p>
            <a:pPr>
              <a:spcBef>
                <a:spcPct val="20000"/>
              </a:spcBef>
            </a:pPr>
            <a:r>
              <a:rPr lang="en-US"/>
              <a:t>The complex amplitude of the </a:t>
            </a:r>
            <a:r>
              <a:rPr lang="en-US" i="1">
                <a:latin typeface="Times New Roman" pitchFamily="18" charset="0"/>
                <a:cs typeface="Times New Roman" pitchFamily="18" charset="0"/>
              </a:rPr>
              <a:t>x</a:t>
            </a:r>
            <a:r>
              <a:rPr lang="en-US">
                <a:cs typeface="Times New Roman" pitchFamily="18" charset="0"/>
              </a:rPr>
              <a:t>-component is </a:t>
            </a:r>
            <a:r>
              <a:rPr lang="en-US" b="1" i="1">
                <a:solidFill>
                  <a:srgbClr val="2651CE"/>
                </a:solidFill>
                <a:cs typeface="Times New Roman" pitchFamily="18" charset="0"/>
              </a:rPr>
              <a:t>-</a:t>
            </a:r>
            <a:r>
              <a:rPr lang="en-US" b="1" i="1">
                <a:solidFill>
                  <a:srgbClr val="2651CE"/>
                </a:solidFill>
                <a:latin typeface="Times New Roman" pitchFamily="18" charset="0"/>
                <a:cs typeface="Times New Roman" pitchFamily="18" charset="0"/>
              </a:rPr>
              <a:t>j</a:t>
            </a:r>
            <a:r>
              <a:rPr lang="en-US">
                <a:solidFill>
                  <a:srgbClr val="2651CE"/>
                </a:solidFill>
                <a:cs typeface="Times New Roman" pitchFamily="18" charset="0"/>
              </a:rPr>
              <a:t> </a:t>
            </a:r>
            <a:r>
              <a:rPr lang="en-US">
                <a:cs typeface="Times New Roman" pitchFamily="18" charset="0"/>
              </a:rPr>
              <a:t>times the complex amplitude of the </a:t>
            </a:r>
            <a:br>
              <a:rPr lang="en-US">
                <a:cs typeface="Times New Roman" pitchFamily="18" charset="0"/>
              </a:rPr>
            </a:br>
            <a:r>
              <a:rPr lang="en-US" i="1">
                <a:latin typeface="Times New Roman" pitchFamily="18" charset="0"/>
                <a:cs typeface="Times New Roman" pitchFamily="18" charset="0"/>
              </a:rPr>
              <a:t>y</a:t>
            </a:r>
            <a:r>
              <a:rPr lang="en-US" i="1">
                <a:cs typeface="Times New Roman" pitchFamily="18" charset="0"/>
              </a:rPr>
              <a:t>-</a:t>
            </a:r>
            <a:r>
              <a:rPr lang="en-US">
                <a:cs typeface="Times New Roman" pitchFamily="18" charset="0"/>
              </a:rPr>
              <a:t>component.</a:t>
            </a:r>
          </a:p>
          <a:p>
            <a:pPr>
              <a:spcBef>
                <a:spcPct val="20000"/>
              </a:spcBef>
            </a:pPr>
            <a:r>
              <a:rPr lang="en-US">
                <a:cs typeface="Times New Roman" pitchFamily="18" charset="0"/>
              </a:rPr>
              <a:t>		</a:t>
            </a:r>
          </a:p>
          <a:p>
            <a:pPr>
              <a:spcBef>
                <a:spcPct val="20000"/>
              </a:spcBef>
            </a:pPr>
            <a:r>
              <a:rPr lang="en-US" b="1" i="1">
                <a:latin typeface="Times New Roman" pitchFamily="18" charset="0"/>
                <a:cs typeface="Times New Roman" pitchFamily="18" charset="0"/>
              </a:rPr>
              <a:t>E</a:t>
            </a:r>
            <a:r>
              <a:rPr lang="en-US" b="1" i="1" baseline="-25000">
                <a:latin typeface="Times New Roman" pitchFamily="18" charset="0"/>
                <a:cs typeface="Times New Roman" pitchFamily="18" charset="0"/>
              </a:rPr>
              <a:t>x</a:t>
            </a:r>
            <a:r>
              <a:rPr lang="en-US">
                <a:cs typeface="Times New Roman" pitchFamily="18" charset="0"/>
              </a:rPr>
              <a:t> and </a:t>
            </a:r>
            <a:r>
              <a:rPr lang="en-US" b="1" i="1">
                <a:latin typeface="Times New Roman" pitchFamily="18" charset="0"/>
                <a:cs typeface="Times New Roman" pitchFamily="18" charset="0"/>
              </a:rPr>
              <a:t>E</a:t>
            </a:r>
            <a:r>
              <a:rPr lang="en-US" b="1" i="1" baseline="-25000">
                <a:latin typeface="Times New Roman" pitchFamily="18" charset="0"/>
                <a:cs typeface="Times New Roman" pitchFamily="18" charset="0"/>
              </a:rPr>
              <a:t>y</a:t>
            </a:r>
            <a:r>
              <a:rPr lang="en-US">
                <a:cs typeface="Times New Roman" pitchFamily="18" charset="0"/>
              </a:rPr>
              <a:t> are always </a:t>
            </a:r>
            <a:br>
              <a:rPr lang="en-US">
                <a:cs typeface="Times New Roman" pitchFamily="18" charset="0"/>
              </a:rPr>
            </a:br>
            <a:r>
              <a:rPr lang="en-US" b="1">
                <a:solidFill>
                  <a:srgbClr val="2E6CD0"/>
                </a:solidFill>
              </a:rPr>
              <a:t>90 </a:t>
            </a:r>
            <a:r>
              <a:rPr lang="en-US" b="1">
                <a:solidFill>
                  <a:srgbClr val="2E6CD0"/>
                </a:solidFill>
                <a:latin typeface="Calibri" pitchFamily="34" charset="0"/>
              </a:rPr>
              <a:t> ͦ out of phase</a:t>
            </a:r>
            <a:endParaRPr lang="en-US" sz="2000">
              <a:cs typeface="Times New Roman" pitchFamily="18" charset="0"/>
            </a:endParaRPr>
          </a:p>
        </p:txBody>
      </p:sp>
      <p:sp>
        <p:nvSpPr>
          <p:cNvPr id="210950" name="Text Box 6"/>
          <p:cNvSpPr txBox="1">
            <a:spLocks noChangeArrowheads="1"/>
          </p:cNvSpPr>
          <p:nvPr/>
        </p:nvSpPr>
        <p:spPr bwMode="auto">
          <a:xfrm>
            <a:off x="936625" y="2133600"/>
            <a:ext cx="3254375" cy="366713"/>
          </a:xfrm>
          <a:prstGeom prst="rect">
            <a:avLst/>
          </a:prstGeom>
          <a:noFill/>
          <a:ln w="9525">
            <a:noFill/>
            <a:miter lim="800000"/>
            <a:headEnd/>
            <a:tailEnd/>
          </a:ln>
        </p:spPr>
        <p:txBody>
          <a:bodyPr>
            <a:spAutoFit/>
          </a:bodyPr>
          <a:lstStyle/>
          <a:p>
            <a:pPr>
              <a:spcBef>
                <a:spcPct val="50000"/>
              </a:spcBef>
            </a:pPr>
            <a:r>
              <a:rPr lang="en-US"/>
              <a:t>… or, more generally,</a:t>
            </a:r>
          </a:p>
        </p:txBody>
      </p:sp>
      <p:pic>
        <p:nvPicPr>
          <p:cNvPr id="27655" name="Picture 15" descr="latex-image-1.pdf"/>
          <p:cNvPicPr>
            <a:picLocks noChangeAspect="1"/>
          </p:cNvPicPr>
          <p:nvPr/>
        </p:nvPicPr>
        <p:blipFill>
          <a:blip r:embed="rId3"/>
          <a:srcRect/>
          <a:stretch>
            <a:fillRect/>
          </a:stretch>
        </p:blipFill>
        <p:spPr bwMode="auto">
          <a:xfrm>
            <a:off x="8839200" y="1828800"/>
            <a:ext cx="177800" cy="241300"/>
          </a:xfrm>
          <a:prstGeom prst="rect">
            <a:avLst/>
          </a:prstGeom>
          <a:noFill/>
          <a:ln w="9525">
            <a:noFill/>
            <a:miter lim="800000"/>
            <a:headEnd/>
            <a:tailEnd/>
          </a:ln>
        </p:spPr>
      </p:pic>
      <p:pic>
        <p:nvPicPr>
          <p:cNvPr id="27656" name="Picture 16" descr="latex-image-1.pdf"/>
          <p:cNvPicPr>
            <a:picLocks noChangeAspect="1"/>
          </p:cNvPicPr>
          <p:nvPr/>
        </p:nvPicPr>
        <p:blipFill>
          <a:blip r:embed="rId4"/>
          <a:srcRect/>
          <a:stretch>
            <a:fillRect/>
          </a:stretch>
        </p:blipFill>
        <p:spPr bwMode="auto">
          <a:xfrm>
            <a:off x="7772400" y="533400"/>
            <a:ext cx="165100" cy="317500"/>
          </a:xfrm>
          <a:prstGeom prst="rect">
            <a:avLst/>
          </a:prstGeom>
          <a:noFill/>
          <a:ln w="9525">
            <a:noFill/>
            <a:miter lim="800000"/>
            <a:headEnd/>
            <a:tailEnd/>
          </a:ln>
        </p:spPr>
      </p:pic>
      <p:pic>
        <p:nvPicPr>
          <p:cNvPr id="27657" name="Picture 2" descr="latex-image-1.pdf"/>
          <p:cNvPicPr>
            <a:picLocks noChangeAspect="1"/>
          </p:cNvPicPr>
          <p:nvPr/>
        </p:nvPicPr>
        <p:blipFill>
          <a:blip r:embed="rId5"/>
          <a:srcRect/>
          <a:stretch>
            <a:fillRect/>
          </a:stretch>
        </p:blipFill>
        <p:spPr bwMode="auto">
          <a:xfrm>
            <a:off x="5886450" y="3970338"/>
            <a:ext cx="152400" cy="241300"/>
          </a:xfrm>
          <a:prstGeom prst="rect">
            <a:avLst/>
          </a:prstGeom>
          <a:noFill/>
          <a:ln w="9525">
            <a:noFill/>
            <a:miter lim="800000"/>
            <a:headEnd/>
            <a:tailEnd/>
          </a:ln>
        </p:spPr>
      </p:pic>
      <p:pic>
        <p:nvPicPr>
          <p:cNvPr id="27658" name="Picture 4" descr="latex-image-1.pdf"/>
          <p:cNvPicPr>
            <a:picLocks noChangeAspect="1"/>
          </p:cNvPicPr>
          <p:nvPr/>
        </p:nvPicPr>
        <p:blipFill>
          <a:blip r:embed="rId6"/>
          <a:srcRect/>
          <a:stretch>
            <a:fillRect/>
          </a:stretch>
        </p:blipFill>
        <p:spPr bwMode="auto">
          <a:xfrm>
            <a:off x="5334000" y="3886200"/>
            <a:ext cx="228600" cy="304800"/>
          </a:xfrm>
          <a:prstGeom prst="rect">
            <a:avLst/>
          </a:prstGeom>
          <a:noFill/>
          <a:ln w="9525">
            <a:noFill/>
            <a:miter lim="800000"/>
            <a:headEnd/>
            <a:tailEnd/>
          </a:ln>
        </p:spPr>
      </p:pic>
      <p:pic>
        <p:nvPicPr>
          <p:cNvPr id="27659" name="Picture 5" descr="latex-image-1.pdf"/>
          <p:cNvPicPr>
            <a:picLocks noChangeAspect="1"/>
          </p:cNvPicPr>
          <p:nvPr/>
        </p:nvPicPr>
        <p:blipFill>
          <a:blip r:embed="rId6"/>
          <a:srcRect/>
          <a:stretch>
            <a:fillRect/>
          </a:stretch>
        </p:blipFill>
        <p:spPr bwMode="auto">
          <a:xfrm>
            <a:off x="6629400" y="1524000"/>
            <a:ext cx="228600" cy="304800"/>
          </a:xfrm>
          <a:prstGeom prst="rect">
            <a:avLst/>
          </a:prstGeom>
          <a:noFill/>
          <a:ln w="9525">
            <a:noFill/>
            <a:miter lim="800000"/>
            <a:headEnd/>
            <a:tailEnd/>
          </a:ln>
        </p:spPr>
      </p:pic>
      <p:pic>
        <p:nvPicPr>
          <p:cNvPr id="27660" name="Picture 6" descr="latex-image-1.pdf"/>
          <p:cNvPicPr>
            <a:picLocks noChangeAspect="1"/>
          </p:cNvPicPr>
          <p:nvPr/>
        </p:nvPicPr>
        <p:blipFill>
          <a:blip r:embed="rId7"/>
          <a:srcRect/>
          <a:stretch>
            <a:fillRect/>
          </a:stretch>
        </p:blipFill>
        <p:spPr bwMode="auto">
          <a:xfrm>
            <a:off x="8342313" y="2244725"/>
            <a:ext cx="355600" cy="266700"/>
          </a:xfrm>
          <a:prstGeom prst="rect">
            <a:avLst/>
          </a:prstGeom>
          <a:noFill/>
          <a:ln w="9525">
            <a:noFill/>
            <a:miter lim="800000"/>
            <a:headEnd/>
            <a:tailEnd/>
          </a:ln>
        </p:spPr>
      </p:pic>
      <p:pic>
        <p:nvPicPr>
          <p:cNvPr id="27661" name="Picture 7" descr="latex-image-1.pdf"/>
          <p:cNvPicPr>
            <a:picLocks noChangeAspect="1"/>
          </p:cNvPicPr>
          <p:nvPr/>
        </p:nvPicPr>
        <p:blipFill>
          <a:blip r:embed="rId8"/>
          <a:srcRect/>
          <a:stretch>
            <a:fillRect/>
          </a:stretch>
        </p:blipFill>
        <p:spPr bwMode="auto">
          <a:xfrm>
            <a:off x="7321550" y="1325563"/>
            <a:ext cx="342900" cy="304800"/>
          </a:xfrm>
          <a:prstGeom prst="rect">
            <a:avLst/>
          </a:prstGeom>
          <a:noFill/>
          <a:ln w="9525">
            <a:noFill/>
            <a:miter lim="800000"/>
            <a:headEnd/>
            <a:tailEnd/>
          </a:ln>
        </p:spPr>
      </p:pic>
      <p:pic>
        <p:nvPicPr>
          <p:cNvPr id="27662" name="Picture 8" descr="latex-image-1.pdf"/>
          <p:cNvPicPr>
            <a:picLocks noChangeAspect="1"/>
          </p:cNvPicPr>
          <p:nvPr/>
        </p:nvPicPr>
        <p:blipFill>
          <a:blip r:embed="rId9"/>
          <a:srcRect/>
          <a:stretch>
            <a:fillRect/>
          </a:stretch>
        </p:blipFill>
        <p:spPr bwMode="auto">
          <a:xfrm>
            <a:off x="914400" y="1219200"/>
            <a:ext cx="3594100" cy="368300"/>
          </a:xfrm>
          <a:prstGeom prst="rect">
            <a:avLst/>
          </a:prstGeom>
          <a:noFill/>
          <a:ln w="9525">
            <a:noFill/>
            <a:miter lim="800000"/>
            <a:headEnd/>
            <a:tailEnd/>
          </a:ln>
        </p:spPr>
      </p:pic>
      <p:pic>
        <p:nvPicPr>
          <p:cNvPr id="27663" name="Picture 9" descr="latex-image-1.pdf"/>
          <p:cNvPicPr>
            <a:picLocks noChangeAspect="1"/>
          </p:cNvPicPr>
          <p:nvPr/>
        </p:nvPicPr>
        <p:blipFill>
          <a:blip r:embed="rId10"/>
          <a:srcRect/>
          <a:stretch>
            <a:fillRect/>
          </a:stretch>
        </p:blipFill>
        <p:spPr bwMode="auto">
          <a:xfrm>
            <a:off x="914400" y="1676400"/>
            <a:ext cx="3556000" cy="381000"/>
          </a:xfrm>
          <a:prstGeom prst="rect">
            <a:avLst/>
          </a:prstGeom>
          <a:noFill/>
          <a:ln w="9525">
            <a:noFill/>
            <a:miter lim="800000"/>
            <a:headEnd/>
            <a:tailEnd/>
          </a:ln>
        </p:spPr>
      </p:pic>
      <p:pic>
        <p:nvPicPr>
          <p:cNvPr id="27664" name="Picture 10" descr="latex-image-1.pdf"/>
          <p:cNvPicPr>
            <a:picLocks noChangeAspect="1"/>
          </p:cNvPicPr>
          <p:nvPr/>
        </p:nvPicPr>
        <p:blipFill>
          <a:blip r:embed="rId11"/>
          <a:srcRect/>
          <a:stretch>
            <a:fillRect/>
          </a:stretch>
        </p:blipFill>
        <p:spPr bwMode="auto">
          <a:xfrm>
            <a:off x="838200" y="2667000"/>
            <a:ext cx="4140200" cy="381000"/>
          </a:xfrm>
          <a:prstGeom prst="rect">
            <a:avLst/>
          </a:prstGeom>
          <a:noFill/>
          <a:ln w="9525">
            <a:noFill/>
            <a:miter lim="800000"/>
            <a:headEnd/>
            <a:tailEnd/>
          </a:ln>
        </p:spPr>
      </p:pic>
      <p:pic>
        <p:nvPicPr>
          <p:cNvPr id="27665" name="Picture 12" descr="latex-image-1.pdf"/>
          <p:cNvPicPr>
            <a:picLocks noChangeAspect="1"/>
          </p:cNvPicPr>
          <p:nvPr/>
        </p:nvPicPr>
        <p:blipFill>
          <a:blip r:embed="rId12"/>
          <a:srcRect/>
          <a:stretch>
            <a:fillRect/>
          </a:stretch>
        </p:blipFill>
        <p:spPr bwMode="auto">
          <a:xfrm>
            <a:off x="838200" y="3124200"/>
            <a:ext cx="3886200" cy="381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09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9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p:bldP spid="210949" grpId="0"/>
      <p:bldP spid="2109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66800" y="228600"/>
            <a:ext cx="6842125" cy="762000"/>
          </a:xfrm>
        </p:spPr>
        <p:txBody>
          <a:bodyPr/>
          <a:lstStyle/>
          <a:p>
            <a:pPr algn="l" eaLnBrk="1" hangingPunct="1"/>
            <a:r>
              <a:rPr lang="en-US" sz="2400" i="1" u="sng" smtClean="0">
                <a:solidFill>
                  <a:schemeClr val="tx1"/>
                </a:solidFill>
                <a:latin typeface="Trebuchet MS" pitchFamily="34" charset="0"/>
              </a:rPr>
              <a:t>Right vs. Left Circular (or Helical) Polarization</a:t>
            </a:r>
          </a:p>
        </p:txBody>
      </p:sp>
      <p:sp>
        <p:nvSpPr>
          <p:cNvPr id="211971" name="Text Box 3"/>
          <p:cNvSpPr txBox="1">
            <a:spLocks noChangeArrowheads="1"/>
          </p:cNvSpPr>
          <p:nvPr/>
        </p:nvSpPr>
        <p:spPr bwMode="auto">
          <a:xfrm>
            <a:off x="685800" y="3886200"/>
            <a:ext cx="3733800" cy="2160588"/>
          </a:xfrm>
          <a:prstGeom prst="rect">
            <a:avLst/>
          </a:prstGeom>
          <a:noFill/>
          <a:ln w="9525">
            <a:noFill/>
            <a:miter lim="800000"/>
            <a:headEnd/>
            <a:tailEnd/>
          </a:ln>
        </p:spPr>
        <p:txBody>
          <a:bodyPr>
            <a:spAutoFit/>
          </a:bodyPr>
          <a:lstStyle/>
          <a:p>
            <a:pPr>
              <a:lnSpc>
                <a:spcPct val="90000"/>
              </a:lnSpc>
              <a:spcBef>
                <a:spcPct val="20000"/>
              </a:spcBef>
            </a:pPr>
            <a:r>
              <a:rPr lang="en-US"/>
              <a:t>Here, the complex amplitude</a:t>
            </a:r>
          </a:p>
          <a:p>
            <a:pPr>
              <a:lnSpc>
                <a:spcPct val="90000"/>
              </a:lnSpc>
              <a:spcBef>
                <a:spcPct val="20000"/>
              </a:spcBef>
            </a:pPr>
            <a:r>
              <a:rPr lang="en-US"/>
              <a:t>of the </a:t>
            </a:r>
            <a:r>
              <a:rPr lang="en-US" i="1">
                <a:latin typeface="Times New Roman" pitchFamily="18" charset="0"/>
              </a:rPr>
              <a:t>x</a:t>
            </a:r>
            <a:r>
              <a:rPr lang="en-US"/>
              <a:t>-component is </a:t>
            </a:r>
            <a:r>
              <a:rPr lang="en-US">
                <a:solidFill>
                  <a:srgbClr val="CC0000"/>
                </a:solidFill>
              </a:rPr>
              <a:t>+</a:t>
            </a:r>
            <a:r>
              <a:rPr lang="en-US" b="1" i="1">
                <a:solidFill>
                  <a:srgbClr val="CC0000"/>
                </a:solidFill>
                <a:latin typeface="Times New Roman" pitchFamily="18" charset="0"/>
              </a:rPr>
              <a:t>j</a:t>
            </a:r>
            <a:r>
              <a:rPr lang="en-US"/>
              <a:t> times </a:t>
            </a:r>
          </a:p>
          <a:p>
            <a:pPr>
              <a:lnSpc>
                <a:spcPct val="90000"/>
              </a:lnSpc>
              <a:spcBef>
                <a:spcPct val="20000"/>
              </a:spcBef>
            </a:pPr>
            <a:r>
              <a:rPr lang="en-US"/>
              <a:t>the complex amplitude of the </a:t>
            </a:r>
          </a:p>
          <a:p>
            <a:pPr>
              <a:lnSpc>
                <a:spcPct val="90000"/>
              </a:lnSpc>
              <a:spcBef>
                <a:spcPct val="20000"/>
              </a:spcBef>
            </a:pPr>
            <a:r>
              <a:rPr lang="en-US" i="1">
                <a:latin typeface="Times New Roman" pitchFamily="18" charset="0"/>
              </a:rPr>
              <a:t>y</a:t>
            </a:r>
            <a:r>
              <a:rPr lang="en-US"/>
              <a:t>-component.</a:t>
            </a:r>
          </a:p>
          <a:p>
            <a:pPr>
              <a:lnSpc>
                <a:spcPct val="90000"/>
              </a:lnSpc>
              <a:spcBef>
                <a:spcPct val="20000"/>
              </a:spcBef>
            </a:pPr>
            <a:endParaRPr lang="en-US"/>
          </a:p>
          <a:p>
            <a:pPr>
              <a:lnSpc>
                <a:spcPct val="90000"/>
              </a:lnSpc>
              <a:spcBef>
                <a:spcPct val="20000"/>
              </a:spcBef>
            </a:pPr>
            <a:r>
              <a:rPr lang="en-US"/>
              <a:t>So the components are always</a:t>
            </a:r>
          </a:p>
          <a:p>
            <a:pPr>
              <a:lnSpc>
                <a:spcPct val="90000"/>
              </a:lnSpc>
              <a:spcBef>
                <a:spcPct val="20000"/>
              </a:spcBef>
            </a:pPr>
            <a:r>
              <a:rPr lang="en-US" b="1">
                <a:solidFill>
                  <a:srgbClr val="2E6CD0"/>
                </a:solidFill>
              </a:rPr>
              <a:t>90 </a:t>
            </a:r>
            <a:r>
              <a:rPr lang="en-US" b="1">
                <a:solidFill>
                  <a:srgbClr val="2E6CD0"/>
                </a:solidFill>
                <a:latin typeface="Calibri" pitchFamily="34" charset="0"/>
              </a:rPr>
              <a:t> ͦ out of phase, but in the other direction</a:t>
            </a:r>
            <a:endParaRPr lang="en-US" sz="2000"/>
          </a:p>
        </p:txBody>
      </p:sp>
      <p:sp>
        <p:nvSpPr>
          <p:cNvPr id="28676" name="Rectangle 4"/>
          <p:cNvSpPr>
            <a:spLocks noChangeArrowheads="1"/>
          </p:cNvSpPr>
          <p:nvPr/>
        </p:nvSpPr>
        <p:spPr bwMode="auto">
          <a:xfrm>
            <a:off x="5133975" y="1468438"/>
            <a:ext cx="3235325" cy="2724150"/>
          </a:xfrm>
          <a:prstGeom prst="rect">
            <a:avLst/>
          </a:prstGeom>
          <a:solidFill>
            <a:schemeClr val="bg1"/>
          </a:solidFill>
          <a:ln w="9525">
            <a:noFill/>
            <a:miter lim="800000"/>
            <a:headEnd/>
            <a:tailEnd/>
          </a:ln>
        </p:spPr>
        <p:txBody>
          <a:bodyPr wrap="none" anchor="ctr"/>
          <a:lstStyle/>
          <a:p>
            <a:endParaRPr lang="en-US"/>
          </a:p>
        </p:txBody>
      </p:sp>
      <p:sp>
        <p:nvSpPr>
          <p:cNvPr id="28677" name="Line 5"/>
          <p:cNvSpPr>
            <a:spLocks noChangeShapeType="1"/>
          </p:cNvSpPr>
          <p:nvPr/>
        </p:nvSpPr>
        <p:spPr bwMode="auto">
          <a:xfrm>
            <a:off x="5438775" y="2911475"/>
            <a:ext cx="2438400" cy="0"/>
          </a:xfrm>
          <a:prstGeom prst="line">
            <a:avLst/>
          </a:prstGeom>
          <a:noFill/>
          <a:ln w="28575">
            <a:solidFill>
              <a:schemeClr val="tx1"/>
            </a:solidFill>
            <a:round/>
            <a:headEnd/>
            <a:tailEnd type="triangle" w="med" len="med"/>
          </a:ln>
        </p:spPr>
        <p:txBody>
          <a:bodyPr/>
          <a:lstStyle/>
          <a:p>
            <a:endParaRPr lang="en-US"/>
          </a:p>
        </p:txBody>
      </p:sp>
      <p:sp>
        <p:nvSpPr>
          <p:cNvPr id="28678" name="Line 6"/>
          <p:cNvSpPr>
            <a:spLocks noChangeShapeType="1"/>
          </p:cNvSpPr>
          <p:nvPr/>
        </p:nvSpPr>
        <p:spPr bwMode="auto">
          <a:xfrm rot="-5400000">
            <a:off x="5772150" y="2935288"/>
            <a:ext cx="1905000" cy="0"/>
          </a:xfrm>
          <a:prstGeom prst="line">
            <a:avLst/>
          </a:prstGeom>
          <a:noFill/>
          <a:ln w="28575">
            <a:solidFill>
              <a:schemeClr val="tx1"/>
            </a:solidFill>
            <a:round/>
            <a:headEnd/>
            <a:tailEnd type="triangle" w="med" len="med"/>
          </a:ln>
        </p:spPr>
        <p:txBody>
          <a:bodyPr/>
          <a:lstStyle/>
          <a:p>
            <a:endParaRPr lang="en-US"/>
          </a:p>
        </p:txBody>
      </p:sp>
      <p:sp>
        <p:nvSpPr>
          <p:cNvPr id="28679" name="Line 9"/>
          <p:cNvSpPr>
            <a:spLocks noChangeShapeType="1"/>
          </p:cNvSpPr>
          <p:nvPr/>
        </p:nvSpPr>
        <p:spPr bwMode="auto">
          <a:xfrm>
            <a:off x="6092825" y="2101850"/>
            <a:ext cx="115888" cy="246063"/>
          </a:xfrm>
          <a:prstGeom prst="line">
            <a:avLst/>
          </a:prstGeom>
          <a:noFill/>
          <a:ln w="9525">
            <a:solidFill>
              <a:schemeClr val="tx1"/>
            </a:solidFill>
            <a:round/>
            <a:headEnd/>
            <a:tailEnd type="triangle" w="med" len="med"/>
          </a:ln>
        </p:spPr>
        <p:txBody>
          <a:bodyPr/>
          <a:lstStyle/>
          <a:p>
            <a:endParaRPr lang="en-US"/>
          </a:p>
        </p:txBody>
      </p:sp>
      <p:sp>
        <p:nvSpPr>
          <p:cNvPr id="28680" name="Oval 10"/>
          <p:cNvSpPr>
            <a:spLocks noChangeArrowheads="1"/>
          </p:cNvSpPr>
          <p:nvPr/>
        </p:nvSpPr>
        <p:spPr bwMode="auto">
          <a:xfrm>
            <a:off x="6000750" y="2197100"/>
            <a:ext cx="1447800" cy="1447800"/>
          </a:xfrm>
          <a:prstGeom prst="ellipse">
            <a:avLst/>
          </a:prstGeom>
          <a:noFill/>
          <a:ln w="38100">
            <a:solidFill>
              <a:srgbClr val="3D84DB"/>
            </a:solidFill>
            <a:round/>
            <a:headEnd/>
            <a:tailEnd/>
          </a:ln>
        </p:spPr>
        <p:txBody>
          <a:bodyPr wrap="none" anchor="ctr"/>
          <a:lstStyle/>
          <a:p>
            <a:endParaRPr lang="en-US"/>
          </a:p>
        </p:txBody>
      </p:sp>
      <p:sp>
        <p:nvSpPr>
          <p:cNvPr id="28681" name="AutoShape 11"/>
          <p:cNvSpPr>
            <a:spLocks noChangeArrowheads="1"/>
          </p:cNvSpPr>
          <p:nvPr/>
        </p:nvSpPr>
        <p:spPr bwMode="auto">
          <a:xfrm rot="7082744" flipH="1" flipV="1">
            <a:off x="6930231" y="2172494"/>
            <a:ext cx="276225" cy="242888"/>
          </a:xfrm>
          <a:prstGeom prst="triangle">
            <a:avLst>
              <a:gd name="adj" fmla="val 50000"/>
            </a:avLst>
          </a:prstGeom>
          <a:solidFill>
            <a:srgbClr val="3D84DB"/>
          </a:solidFill>
          <a:ln w="9525">
            <a:solidFill>
              <a:srgbClr val="3D84DB"/>
            </a:solidFill>
            <a:miter lim="800000"/>
            <a:headEnd/>
            <a:tailEnd/>
          </a:ln>
        </p:spPr>
        <p:txBody>
          <a:bodyPr wrap="none" anchor="ctr"/>
          <a:lstStyle/>
          <a:p>
            <a:endParaRPr lang="en-US"/>
          </a:p>
        </p:txBody>
      </p:sp>
      <p:sp>
        <p:nvSpPr>
          <p:cNvPr id="28682" name="Line 12"/>
          <p:cNvSpPr>
            <a:spLocks noChangeShapeType="1"/>
          </p:cNvSpPr>
          <p:nvPr/>
        </p:nvSpPr>
        <p:spPr bwMode="auto">
          <a:xfrm flipV="1">
            <a:off x="5410200" y="2971800"/>
            <a:ext cx="533400" cy="685800"/>
          </a:xfrm>
          <a:prstGeom prst="line">
            <a:avLst/>
          </a:prstGeom>
          <a:noFill/>
          <a:ln w="9525">
            <a:solidFill>
              <a:schemeClr val="tx1"/>
            </a:solidFill>
            <a:round/>
            <a:headEnd/>
            <a:tailEnd type="triangle" w="med" len="med"/>
          </a:ln>
        </p:spPr>
        <p:txBody>
          <a:bodyPr/>
          <a:lstStyle/>
          <a:p>
            <a:endParaRPr lang="en-US"/>
          </a:p>
        </p:txBody>
      </p:sp>
      <p:sp>
        <p:nvSpPr>
          <p:cNvPr id="28683" name="Text Box 13"/>
          <p:cNvSpPr txBox="1">
            <a:spLocks noChangeArrowheads="1"/>
          </p:cNvSpPr>
          <p:nvPr/>
        </p:nvSpPr>
        <p:spPr bwMode="auto">
          <a:xfrm>
            <a:off x="5105400" y="1231900"/>
            <a:ext cx="1692275" cy="825500"/>
          </a:xfrm>
          <a:prstGeom prst="rect">
            <a:avLst/>
          </a:prstGeom>
          <a:noFill/>
          <a:ln w="9525">
            <a:noFill/>
            <a:miter lim="800000"/>
            <a:headEnd/>
            <a:tailEnd/>
          </a:ln>
        </p:spPr>
        <p:txBody>
          <a:bodyPr>
            <a:spAutoFit/>
          </a:bodyPr>
          <a:lstStyle/>
          <a:p>
            <a:r>
              <a:rPr lang="en-US"/>
              <a:t>E-field variation over time </a:t>
            </a:r>
            <a:br>
              <a:rPr lang="en-US"/>
            </a:br>
            <a:r>
              <a:rPr lang="en-US"/>
              <a:t>(at </a:t>
            </a:r>
            <a:r>
              <a:rPr lang="en-US" b="1" i="1">
                <a:latin typeface="Times New Roman" pitchFamily="18" charset="0"/>
              </a:rPr>
              <a:t>z </a:t>
            </a:r>
            <a:r>
              <a:rPr lang="en-US" b="1">
                <a:latin typeface="Times New Roman" pitchFamily="18" charset="0"/>
              </a:rPr>
              <a:t>= 0</a:t>
            </a:r>
            <a:r>
              <a:rPr lang="en-US"/>
              <a:t>)</a:t>
            </a:r>
          </a:p>
        </p:txBody>
      </p:sp>
      <p:sp>
        <p:nvSpPr>
          <p:cNvPr id="211982" name="Text Box 14"/>
          <p:cNvSpPr txBox="1">
            <a:spLocks noChangeArrowheads="1"/>
          </p:cNvSpPr>
          <p:nvPr/>
        </p:nvSpPr>
        <p:spPr bwMode="auto">
          <a:xfrm>
            <a:off x="936625" y="2133600"/>
            <a:ext cx="3254375" cy="366713"/>
          </a:xfrm>
          <a:prstGeom prst="rect">
            <a:avLst/>
          </a:prstGeom>
          <a:noFill/>
          <a:ln w="9525">
            <a:noFill/>
            <a:miter lim="800000"/>
            <a:headEnd/>
            <a:tailEnd/>
          </a:ln>
        </p:spPr>
        <p:txBody>
          <a:bodyPr>
            <a:spAutoFit/>
          </a:bodyPr>
          <a:lstStyle/>
          <a:p>
            <a:pPr>
              <a:spcBef>
                <a:spcPct val="50000"/>
              </a:spcBef>
            </a:pPr>
            <a:r>
              <a:rPr lang="en-US"/>
              <a:t>… or, more generally,</a:t>
            </a:r>
          </a:p>
        </p:txBody>
      </p:sp>
      <p:pic>
        <p:nvPicPr>
          <p:cNvPr id="28685" name="Picture 27" descr="txp_fig"/>
          <p:cNvPicPr>
            <a:picLocks noChangeAspect="1" noChangeArrowheads="1"/>
          </p:cNvPicPr>
          <p:nvPr>
            <p:custDataLst>
              <p:tags r:id="rId1"/>
            </p:custDataLst>
          </p:nvPr>
        </p:nvPicPr>
        <p:blipFill>
          <a:blip r:embed="rId4"/>
          <a:srcRect/>
          <a:stretch>
            <a:fillRect/>
          </a:stretch>
        </p:blipFill>
        <p:spPr bwMode="auto">
          <a:xfrm>
            <a:off x="7092950" y="1752600"/>
            <a:ext cx="1284288" cy="179388"/>
          </a:xfrm>
          <a:prstGeom prst="rect">
            <a:avLst/>
          </a:prstGeom>
          <a:noFill/>
          <a:ln w="9525">
            <a:noFill/>
            <a:miter lim="800000"/>
            <a:headEnd/>
            <a:tailEnd/>
          </a:ln>
        </p:spPr>
      </p:pic>
      <p:pic>
        <p:nvPicPr>
          <p:cNvPr id="28686" name="Picture 28" descr="txp_fig"/>
          <p:cNvPicPr>
            <a:picLocks noChangeAspect="1" noChangeArrowheads="1"/>
          </p:cNvPicPr>
          <p:nvPr>
            <p:custDataLst>
              <p:tags r:id="rId2"/>
            </p:custDataLst>
          </p:nvPr>
        </p:nvPicPr>
        <p:blipFill>
          <a:blip r:embed="rId5"/>
          <a:srcRect/>
          <a:stretch>
            <a:fillRect/>
          </a:stretch>
        </p:blipFill>
        <p:spPr bwMode="auto">
          <a:xfrm>
            <a:off x="4659313" y="3657600"/>
            <a:ext cx="1885950" cy="400050"/>
          </a:xfrm>
          <a:prstGeom prst="rect">
            <a:avLst/>
          </a:prstGeom>
          <a:noFill/>
          <a:ln w="9525">
            <a:noFill/>
            <a:miter lim="800000"/>
            <a:headEnd/>
            <a:tailEnd/>
          </a:ln>
        </p:spPr>
      </p:pic>
      <p:sp>
        <p:nvSpPr>
          <p:cNvPr id="28687" name="Line 21"/>
          <p:cNvSpPr>
            <a:spLocks noChangeShapeType="1"/>
          </p:cNvSpPr>
          <p:nvPr/>
        </p:nvSpPr>
        <p:spPr bwMode="auto">
          <a:xfrm flipH="1">
            <a:off x="6858000" y="1981200"/>
            <a:ext cx="217488" cy="146050"/>
          </a:xfrm>
          <a:prstGeom prst="line">
            <a:avLst/>
          </a:prstGeom>
          <a:noFill/>
          <a:ln w="9525">
            <a:solidFill>
              <a:schemeClr val="tx1"/>
            </a:solidFill>
            <a:round/>
            <a:headEnd/>
            <a:tailEnd type="triangle" w="med" len="med"/>
          </a:ln>
        </p:spPr>
        <p:txBody>
          <a:bodyPr/>
          <a:lstStyle/>
          <a:p>
            <a:endParaRPr lang="en-US"/>
          </a:p>
        </p:txBody>
      </p:sp>
      <p:sp>
        <p:nvSpPr>
          <p:cNvPr id="211990" name="Text Box 22"/>
          <p:cNvSpPr txBox="1">
            <a:spLocks noChangeArrowheads="1"/>
          </p:cNvSpPr>
          <p:nvPr/>
        </p:nvSpPr>
        <p:spPr bwMode="auto">
          <a:xfrm>
            <a:off x="4648200" y="4800600"/>
            <a:ext cx="4414838" cy="1803400"/>
          </a:xfrm>
          <a:prstGeom prst="rect">
            <a:avLst/>
          </a:prstGeom>
          <a:noFill/>
          <a:ln w="9525">
            <a:noFill/>
            <a:miter lim="800000"/>
            <a:headEnd/>
            <a:tailEnd/>
          </a:ln>
        </p:spPr>
        <p:txBody>
          <a:bodyPr>
            <a:spAutoFit/>
          </a:bodyPr>
          <a:lstStyle/>
          <a:p>
            <a:r>
              <a:rPr lang="en-US"/>
              <a:t>The resulting E-field rotates</a:t>
            </a:r>
          </a:p>
          <a:p>
            <a:r>
              <a:rPr lang="en-US" b="1"/>
              <a:t>clockwise</a:t>
            </a:r>
            <a:r>
              <a:rPr lang="en-US"/>
              <a:t> around the </a:t>
            </a:r>
          </a:p>
          <a:p>
            <a:r>
              <a:rPr lang="en-US"/>
              <a:t>propagation-vector </a:t>
            </a:r>
            <a:br>
              <a:rPr lang="en-US"/>
            </a:br>
            <a:r>
              <a:rPr lang="en-US"/>
              <a:t>(looking along </a:t>
            </a:r>
            <a:r>
              <a:rPr lang="en-US" i="1">
                <a:cs typeface="Times New Roman" pitchFamily="18" charset="0"/>
              </a:rPr>
              <a:t>z-axis</a:t>
            </a:r>
            <a:r>
              <a:rPr lang="en-US">
                <a:cs typeface="Times New Roman" pitchFamily="18" charset="0"/>
              </a:rPr>
              <a:t>).</a:t>
            </a:r>
          </a:p>
          <a:p>
            <a:endParaRPr lang="en-US">
              <a:cs typeface="Times New Roman" pitchFamily="18" charset="0"/>
            </a:endParaRPr>
          </a:p>
          <a:p>
            <a:r>
              <a:rPr lang="en-US">
                <a:cs typeface="Times New Roman" pitchFamily="18" charset="0"/>
              </a:rPr>
              <a:t>If projected on a constant z plane the E-field vector would rotate </a:t>
            </a:r>
            <a:r>
              <a:rPr lang="en-US" b="1">
                <a:cs typeface="Times New Roman" pitchFamily="18" charset="0"/>
              </a:rPr>
              <a:t>counterclockwise !!!</a:t>
            </a:r>
          </a:p>
        </p:txBody>
      </p:sp>
      <p:pic>
        <p:nvPicPr>
          <p:cNvPr id="28689" name="Picture 1" descr="latex-image-1.pdf"/>
          <p:cNvPicPr>
            <a:picLocks noChangeAspect="1"/>
          </p:cNvPicPr>
          <p:nvPr/>
        </p:nvPicPr>
        <p:blipFill>
          <a:blip r:embed="rId6"/>
          <a:srcRect/>
          <a:stretch>
            <a:fillRect/>
          </a:stretch>
        </p:blipFill>
        <p:spPr bwMode="auto">
          <a:xfrm>
            <a:off x="533400" y="3200400"/>
            <a:ext cx="3886200" cy="381000"/>
          </a:xfrm>
          <a:prstGeom prst="rect">
            <a:avLst/>
          </a:prstGeom>
          <a:noFill/>
          <a:ln w="9525">
            <a:noFill/>
            <a:miter lim="800000"/>
            <a:headEnd/>
            <a:tailEnd/>
          </a:ln>
        </p:spPr>
      </p:pic>
      <p:pic>
        <p:nvPicPr>
          <p:cNvPr id="28690" name="Picture 2" descr="latex-image-1.pdf"/>
          <p:cNvPicPr>
            <a:picLocks noChangeAspect="1"/>
          </p:cNvPicPr>
          <p:nvPr/>
        </p:nvPicPr>
        <p:blipFill>
          <a:blip r:embed="rId7"/>
          <a:srcRect/>
          <a:stretch>
            <a:fillRect/>
          </a:stretch>
        </p:blipFill>
        <p:spPr bwMode="auto">
          <a:xfrm>
            <a:off x="533400" y="2667000"/>
            <a:ext cx="4051300" cy="381000"/>
          </a:xfrm>
          <a:prstGeom prst="rect">
            <a:avLst/>
          </a:prstGeom>
          <a:noFill/>
          <a:ln w="9525">
            <a:noFill/>
            <a:miter lim="800000"/>
            <a:headEnd/>
            <a:tailEnd/>
          </a:ln>
        </p:spPr>
      </p:pic>
      <p:pic>
        <p:nvPicPr>
          <p:cNvPr id="28691" name="Picture 28" descr="latex-image-1.pdf"/>
          <p:cNvPicPr>
            <a:picLocks noChangeAspect="1"/>
          </p:cNvPicPr>
          <p:nvPr/>
        </p:nvPicPr>
        <p:blipFill>
          <a:blip r:embed="rId8"/>
          <a:srcRect/>
          <a:stretch>
            <a:fillRect/>
          </a:stretch>
        </p:blipFill>
        <p:spPr bwMode="auto">
          <a:xfrm>
            <a:off x="685800" y="1524000"/>
            <a:ext cx="3556000" cy="381000"/>
          </a:xfrm>
          <a:prstGeom prst="rect">
            <a:avLst/>
          </a:prstGeom>
          <a:noFill/>
          <a:ln w="9525">
            <a:noFill/>
            <a:miter lim="800000"/>
            <a:headEnd/>
            <a:tailEnd/>
          </a:ln>
        </p:spPr>
      </p:pic>
      <p:pic>
        <p:nvPicPr>
          <p:cNvPr id="28692" name="Picture 3" descr="latex-image-1.pdf"/>
          <p:cNvPicPr>
            <a:picLocks noChangeAspect="1"/>
          </p:cNvPicPr>
          <p:nvPr/>
        </p:nvPicPr>
        <p:blipFill>
          <a:blip r:embed="rId9"/>
          <a:srcRect/>
          <a:stretch>
            <a:fillRect/>
          </a:stretch>
        </p:blipFill>
        <p:spPr bwMode="auto">
          <a:xfrm>
            <a:off x="685800" y="1143000"/>
            <a:ext cx="3835400" cy="368300"/>
          </a:xfrm>
          <a:prstGeom prst="rect">
            <a:avLst/>
          </a:prstGeom>
          <a:noFill/>
          <a:ln w="9525">
            <a:noFill/>
            <a:miter lim="800000"/>
            <a:headEnd/>
            <a:tailEnd/>
          </a:ln>
        </p:spPr>
      </p:pic>
      <p:pic>
        <p:nvPicPr>
          <p:cNvPr id="28693" name="Picture 30" descr="latex-image-1.pdf"/>
          <p:cNvPicPr>
            <a:picLocks noChangeAspect="1"/>
          </p:cNvPicPr>
          <p:nvPr/>
        </p:nvPicPr>
        <p:blipFill>
          <a:blip r:embed="rId10"/>
          <a:srcRect/>
          <a:stretch>
            <a:fillRect/>
          </a:stretch>
        </p:blipFill>
        <p:spPr bwMode="auto">
          <a:xfrm>
            <a:off x="7924800" y="2743200"/>
            <a:ext cx="177800" cy="241300"/>
          </a:xfrm>
          <a:prstGeom prst="rect">
            <a:avLst/>
          </a:prstGeom>
          <a:noFill/>
          <a:ln w="9525">
            <a:noFill/>
            <a:miter lim="800000"/>
            <a:headEnd/>
            <a:tailEnd/>
          </a:ln>
        </p:spPr>
      </p:pic>
      <p:pic>
        <p:nvPicPr>
          <p:cNvPr id="28694" name="Picture 31" descr="latex-image-1.pdf"/>
          <p:cNvPicPr>
            <a:picLocks noChangeAspect="1"/>
          </p:cNvPicPr>
          <p:nvPr/>
        </p:nvPicPr>
        <p:blipFill>
          <a:blip r:embed="rId11"/>
          <a:srcRect/>
          <a:stretch>
            <a:fillRect/>
          </a:stretch>
        </p:blipFill>
        <p:spPr bwMode="auto">
          <a:xfrm>
            <a:off x="6629400" y="1676400"/>
            <a:ext cx="165100" cy="317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19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1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p:bldP spid="211982" grpId="0"/>
      <p:bldP spid="21199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title"/>
          </p:nvPr>
        </p:nvSpPr>
        <p:spPr>
          <a:xfrm>
            <a:off x="762000" y="76200"/>
            <a:ext cx="8229600" cy="1143000"/>
          </a:xfrm>
        </p:spPr>
        <p:txBody>
          <a:bodyPr/>
          <a:lstStyle/>
          <a:p>
            <a:pPr eaLnBrk="1" hangingPunct="1"/>
            <a:r>
              <a:rPr lang="en-GB" sz="2800" i="1" u="sng" smtClean="0">
                <a:solidFill>
                  <a:schemeClr val="bg2"/>
                </a:solidFill>
                <a:latin typeface="Trebuchet MS" pitchFamily="34" charset="0"/>
              </a:rPr>
              <a:t>Effect of the refractive index of the medium </a:t>
            </a:r>
            <a:br>
              <a:rPr lang="en-GB" sz="2800" i="1" u="sng" smtClean="0">
                <a:solidFill>
                  <a:schemeClr val="bg2"/>
                </a:solidFill>
                <a:latin typeface="Trebuchet MS" pitchFamily="34" charset="0"/>
              </a:rPr>
            </a:br>
            <a:r>
              <a:rPr lang="en-GB" sz="2800" i="1" u="sng" smtClean="0">
                <a:solidFill>
                  <a:schemeClr val="bg2"/>
                </a:solidFill>
                <a:latin typeface="Trebuchet MS" pitchFamily="34" charset="0"/>
              </a:rPr>
              <a:t>on circularly polarized radiation</a:t>
            </a:r>
          </a:p>
        </p:txBody>
      </p:sp>
      <p:pic>
        <p:nvPicPr>
          <p:cNvPr id="29701" name="Picture 1" descr="CircularPolar.gif"/>
          <p:cNvPicPr>
            <a:picLocks noChangeAspect="1"/>
          </p:cNvPicPr>
          <p:nvPr/>
        </p:nvPicPr>
        <p:blipFill>
          <a:blip r:embed="rId3"/>
          <a:srcRect/>
          <a:stretch>
            <a:fillRect/>
          </a:stretch>
        </p:blipFill>
        <p:spPr bwMode="auto">
          <a:xfrm>
            <a:off x="2420938" y="2197100"/>
            <a:ext cx="4572000" cy="3594100"/>
          </a:xfrm>
          <a:prstGeom prst="rect">
            <a:avLst/>
          </a:prstGeom>
          <a:noFill/>
          <a:ln w="9525">
            <a:noFill/>
            <a:miter lim="800000"/>
            <a:headEnd/>
            <a:tailEnd/>
          </a:ln>
        </p:spPr>
      </p:pic>
      <p:pic>
        <p:nvPicPr>
          <p:cNvPr id="29702" name="Picture 5" descr="Circ_Polar_side2.gif"/>
          <p:cNvPicPr>
            <a:picLocks noChangeAspect="1"/>
          </p:cNvPicPr>
          <p:nvPr/>
        </p:nvPicPr>
        <p:blipFill>
          <a:blip r:embed="rId4"/>
          <a:srcRect/>
          <a:stretch>
            <a:fillRect/>
          </a:stretch>
        </p:blipFill>
        <p:spPr bwMode="auto">
          <a:xfrm>
            <a:off x="6904038" y="4003675"/>
            <a:ext cx="2057400" cy="2057400"/>
          </a:xfrm>
          <a:prstGeom prst="rect">
            <a:avLst/>
          </a:prstGeom>
          <a:noFill/>
          <a:ln w="9525">
            <a:noFill/>
            <a:miter lim="800000"/>
            <a:headEnd/>
            <a:tailEnd/>
          </a:ln>
        </p:spPr>
      </p:pic>
      <p:pic>
        <p:nvPicPr>
          <p:cNvPr id="29703" name="Picture 10" descr="Circ_Polar_side2.gif"/>
          <p:cNvPicPr>
            <a:picLocks noChangeAspect="1"/>
          </p:cNvPicPr>
          <p:nvPr/>
        </p:nvPicPr>
        <p:blipFill>
          <a:blip r:embed="rId4"/>
          <a:srcRect/>
          <a:stretch>
            <a:fillRect/>
          </a:stretch>
        </p:blipFill>
        <p:spPr bwMode="auto">
          <a:xfrm rot="10121687">
            <a:off x="257175" y="1647825"/>
            <a:ext cx="2057400" cy="2057400"/>
          </a:xfrm>
          <a:prstGeom prst="rect">
            <a:avLst/>
          </a:prstGeom>
          <a:noFill/>
          <a:ln w="9525">
            <a:noFill/>
            <a:miter lim="800000"/>
            <a:headEnd/>
            <a:tailEnd/>
          </a:ln>
        </p:spPr>
      </p:pic>
      <p:cxnSp>
        <p:nvCxnSpPr>
          <p:cNvPr id="8" name="Straight Connector 7"/>
          <p:cNvCxnSpPr>
            <a:cxnSpLocks noChangeShapeType="1"/>
          </p:cNvCxnSpPr>
          <p:nvPr/>
        </p:nvCxnSpPr>
        <p:spPr bwMode="auto">
          <a:xfrm>
            <a:off x="1295400" y="1295400"/>
            <a:ext cx="0" cy="2743200"/>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14" name="Straight Connector 13"/>
          <p:cNvCxnSpPr>
            <a:cxnSpLocks noChangeShapeType="1"/>
          </p:cNvCxnSpPr>
          <p:nvPr/>
        </p:nvCxnSpPr>
        <p:spPr bwMode="auto">
          <a:xfrm>
            <a:off x="152400" y="2667000"/>
            <a:ext cx="2362200" cy="0"/>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19" name="Straight Connector 18"/>
          <p:cNvCxnSpPr>
            <a:cxnSpLocks noChangeShapeType="1"/>
          </p:cNvCxnSpPr>
          <p:nvPr/>
        </p:nvCxnSpPr>
        <p:spPr bwMode="auto">
          <a:xfrm>
            <a:off x="7924800" y="3657600"/>
            <a:ext cx="0" cy="2743200"/>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20" name="Straight Connector 19"/>
          <p:cNvCxnSpPr>
            <a:cxnSpLocks noChangeShapeType="1"/>
          </p:cNvCxnSpPr>
          <p:nvPr/>
        </p:nvCxnSpPr>
        <p:spPr bwMode="auto">
          <a:xfrm>
            <a:off x="6781800" y="5029200"/>
            <a:ext cx="2362200" cy="0"/>
          </a:xfrm>
          <a:prstGeom prst="line">
            <a:avLst/>
          </a:prstGeom>
          <a:noFill/>
          <a:ln w="25400">
            <a:solidFill>
              <a:schemeClr val="tx1"/>
            </a:solidFill>
            <a:round/>
            <a:headEnd/>
            <a:tailEnd/>
          </a:ln>
          <a:effectLst>
            <a:outerShdw dist="20000" dir="5400000" rotWithShape="0">
              <a:srgbClr val="808080">
                <a:alpha val="37999"/>
              </a:srgbClr>
            </a:outerShdw>
          </a:effectLst>
        </p:spPr>
      </p:cxn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a:xfrm>
            <a:off x="762001" y="76200"/>
            <a:ext cx="7510130" cy="912628"/>
          </a:xfrm>
        </p:spPr>
        <p:txBody>
          <a:bodyPr/>
          <a:lstStyle/>
          <a:p>
            <a:pPr eaLnBrk="1" hangingPunct="1"/>
            <a:r>
              <a:rPr lang="en-GB" sz="2400" i="1" u="sng" dirty="0" smtClean="0">
                <a:solidFill>
                  <a:schemeClr val="bg2"/>
                </a:solidFill>
                <a:latin typeface="Trebuchet MS" pitchFamily="34" charset="0"/>
              </a:rPr>
              <a:t>A linearly polarized wave can be represented</a:t>
            </a:r>
            <a:br>
              <a:rPr lang="en-GB" sz="2400" i="1" u="sng" dirty="0" smtClean="0">
                <a:solidFill>
                  <a:schemeClr val="bg2"/>
                </a:solidFill>
                <a:latin typeface="Trebuchet MS" pitchFamily="34" charset="0"/>
              </a:rPr>
            </a:br>
            <a:r>
              <a:rPr lang="en-GB" sz="2400" i="1" u="sng" dirty="0" smtClean="0">
                <a:solidFill>
                  <a:schemeClr val="bg2"/>
                </a:solidFill>
                <a:latin typeface="Trebuchet MS" pitchFamily="34" charset="0"/>
              </a:rPr>
              <a:t>as a sum of two circularly polarized waves</a:t>
            </a:r>
          </a:p>
        </p:txBody>
      </p:sp>
      <p:sp>
        <p:nvSpPr>
          <p:cNvPr id="30727" name="Rectangle 11"/>
          <p:cNvSpPr>
            <a:spLocks noChangeArrowheads="1"/>
          </p:cNvSpPr>
          <p:nvPr/>
        </p:nvSpPr>
        <p:spPr bwMode="auto">
          <a:xfrm>
            <a:off x="7924800" y="3200400"/>
            <a:ext cx="838200" cy="2286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30728" name="Picture 15" descr="CircularPolar.gif"/>
          <p:cNvPicPr>
            <a:picLocks noChangeAspect="1"/>
          </p:cNvPicPr>
          <p:nvPr/>
        </p:nvPicPr>
        <p:blipFill>
          <a:blip r:embed="rId3"/>
          <a:srcRect/>
          <a:stretch>
            <a:fillRect/>
          </a:stretch>
        </p:blipFill>
        <p:spPr bwMode="auto">
          <a:xfrm>
            <a:off x="-304800" y="1371600"/>
            <a:ext cx="4071938" cy="3200400"/>
          </a:xfrm>
          <a:prstGeom prst="rect">
            <a:avLst/>
          </a:prstGeom>
          <a:noFill/>
          <a:ln w="9525">
            <a:noFill/>
            <a:miter lim="800000"/>
            <a:headEnd/>
            <a:tailEnd/>
          </a:ln>
        </p:spPr>
      </p:pic>
      <p:pic>
        <p:nvPicPr>
          <p:cNvPr id="30729" name="Picture 16" descr="CircularPolar.gif"/>
          <p:cNvPicPr>
            <a:picLocks noChangeAspect="1"/>
          </p:cNvPicPr>
          <p:nvPr/>
        </p:nvPicPr>
        <p:blipFill>
          <a:blip r:embed="rId3"/>
          <a:srcRect/>
          <a:stretch>
            <a:fillRect/>
          </a:stretch>
        </p:blipFill>
        <p:spPr bwMode="auto">
          <a:xfrm flipH="1">
            <a:off x="5181600" y="1371600"/>
            <a:ext cx="4071938" cy="3200400"/>
          </a:xfrm>
          <a:prstGeom prst="rect">
            <a:avLst/>
          </a:prstGeom>
          <a:noFill/>
          <a:ln w="9525">
            <a:noFill/>
            <a:miter lim="800000"/>
            <a:headEnd/>
            <a:tailEnd/>
          </a:ln>
        </p:spPr>
      </p:pic>
      <p:pic>
        <p:nvPicPr>
          <p:cNvPr id="30730" name="Picture 17" descr="Circ_Polar_side2.gif"/>
          <p:cNvPicPr>
            <a:picLocks noChangeAspect="1"/>
          </p:cNvPicPr>
          <p:nvPr/>
        </p:nvPicPr>
        <p:blipFill>
          <a:blip r:embed="rId4"/>
          <a:srcRect/>
          <a:stretch>
            <a:fillRect/>
          </a:stretch>
        </p:blipFill>
        <p:spPr bwMode="auto">
          <a:xfrm>
            <a:off x="2438400" y="4724400"/>
            <a:ext cx="1676400" cy="1676400"/>
          </a:xfrm>
          <a:prstGeom prst="rect">
            <a:avLst/>
          </a:prstGeom>
          <a:noFill/>
          <a:ln w="9525">
            <a:noFill/>
            <a:miter lim="800000"/>
            <a:headEnd/>
            <a:tailEnd/>
          </a:ln>
        </p:spPr>
      </p:pic>
      <p:pic>
        <p:nvPicPr>
          <p:cNvPr id="30731" name="Picture 18" descr="Circ_Polar_side2.gif"/>
          <p:cNvPicPr>
            <a:picLocks noChangeAspect="1"/>
          </p:cNvPicPr>
          <p:nvPr/>
        </p:nvPicPr>
        <p:blipFill>
          <a:blip r:embed="rId4"/>
          <a:srcRect/>
          <a:stretch>
            <a:fillRect/>
          </a:stretch>
        </p:blipFill>
        <p:spPr bwMode="auto">
          <a:xfrm flipH="1">
            <a:off x="4800600" y="4724400"/>
            <a:ext cx="1676400" cy="1676400"/>
          </a:xfrm>
          <a:prstGeom prst="rect">
            <a:avLst/>
          </a:prstGeom>
          <a:noFill/>
          <a:ln w="9525">
            <a:noFill/>
            <a:miter lim="800000"/>
            <a:headEnd/>
            <a:tailEnd/>
          </a:ln>
        </p:spPr>
      </p:pic>
      <p:sp>
        <p:nvSpPr>
          <p:cNvPr id="2" name="Rectangle 1"/>
          <p:cNvSpPr/>
          <p:nvPr/>
        </p:nvSpPr>
        <p:spPr>
          <a:xfrm rot="1150558">
            <a:off x="-422256" y="835130"/>
            <a:ext cx="3182349" cy="4267200"/>
          </a:xfrm>
          <a:prstGeom prst="rect">
            <a:avLst/>
          </a:prstGeom>
          <a:gradFill flip="none" rotWithShape="1">
            <a:gsLst>
              <a:gs pos="42000">
                <a:schemeClr val="bg1"/>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p:cNvSpPr/>
          <p:nvPr/>
        </p:nvSpPr>
        <p:spPr>
          <a:xfrm rot="20449442" flipH="1">
            <a:off x="6263513" y="861470"/>
            <a:ext cx="3182349" cy="4267200"/>
          </a:xfrm>
          <a:prstGeom prst="rect">
            <a:avLst/>
          </a:prstGeom>
          <a:gradFill flip="none" rotWithShape="1">
            <a:gsLst>
              <a:gs pos="42000">
                <a:schemeClr val="bg1"/>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0738" name="Group 2"/>
          <p:cNvGrpSpPr>
            <a:grpSpLocks/>
          </p:cNvGrpSpPr>
          <p:nvPr/>
        </p:nvGrpSpPr>
        <p:grpSpPr bwMode="auto">
          <a:xfrm>
            <a:off x="2378075" y="4651375"/>
            <a:ext cx="1854200" cy="1811338"/>
            <a:chOff x="2143464" y="4180503"/>
            <a:chExt cx="2362200" cy="2743200"/>
          </a:xfrm>
        </p:grpSpPr>
        <p:cxnSp>
          <p:nvCxnSpPr>
            <p:cNvPr id="22" name="Straight Connector 21"/>
            <p:cNvCxnSpPr>
              <a:cxnSpLocks noChangeShapeType="1"/>
            </p:cNvCxnSpPr>
            <p:nvPr/>
          </p:nvCxnSpPr>
          <p:spPr bwMode="auto">
            <a:xfrm>
              <a:off x="3286138" y="4180503"/>
              <a:ext cx="0" cy="2743200"/>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23" name="Straight Connector 22"/>
            <p:cNvCxnSpPr>
              <a:cxnSpLocks noChangeShapeType="1"/>
            </p:cNvCxnSpPr>
            <p:nvPr/>
          </p:nvCxnSpPr>
          <p:spPr bwMode="auto">
            <a:xfrm>
              <a:off x="2143464" y="5553305"/>
              <a:ext cx="2362200" cy="0"/>
            </a:xfrm>
            <a:prstGeom prst="line">
              <a:avLst/>
            </a:prstGeom>
            <a:noFill/>
            <a:ln w="25400">
              <a:solidFill>
                <a:schemeClr val="tx1"/>
              </a:solidFill>
              <a:round/>
              <a:headEnd/>
              <a:tailEnd/>
            </a:ln>
            <a:effectLst>
              <a:outerShdw dist="20000" dir="5400000" rotWithShape="0">
                <a:srgbClr val="808080">
                  <a:alpha val="37999"/>
                </a:srgbClr>
              </a:outerShdw>
            </a:effectLst>
          </p:spPr>
        </p:cxnSp>
      </p:grpSp>
      <p:grpSp>
        <p:nvGrpSpPr>
          <p:cNvPr id="30739" name="Group 24"/>
          <p:cNvGrpSpPr>
            <a:grpSpLocks/>
          </p:cNvGrpSpPr>
          <p:nvPr/>
        </p:nvGrpSpPr>
        <p:grpSpPr bwMode="auto">
          <a:xfrm>
            <a:off x="4725988" y="4646613"/>
            <a:ext cx="1854200" cy="1812925"/>
            <a:chOff x="2143464" y="4180503"/>
            <a:chExt cx="2362200" cy="2743200"/>
          </a:xfrm>
        </p:grpSpPr>
        <p:cxnSp>
          <p:nvCxnSpPr>
            <p:cNvPr id="26" name="Straight Connector 25"/>
            <p:cNvCxnSpPr>
              <a:cxnSpLocks noChangeShapeType="1"/>
            </p:cNvCxnSpPr>
            <p:nvPr/>
          </p:nvCxnSpPr>
          <p:spPr bwMode="auto">
            <a:xfrm>
              <a:off x="3286137" y="4180503"/>
              <a:ext cx="0" cy="2743200"/>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27" name="Straight Connector 26"/>
            <p:cNvCxnSpPr>
              <a:cxnSpLocks noChangeShapeType="1"/>
            </p:cNvCxnSpPr>
            <p:nvPr/>
          </p:nvCxnSpPr>
          <p:spPr bwMode="auto">
            <a:xfrm>
              <a:off x="2143464" y="5552102"/>
              <a:ext cx="2362200" cy="0"/>
            </a:xfrm>
            <a:prstGeom prst="line">
              <a:avLst/>
            </a:prstGeom>
            <a:noFill/>
            <a:ln w="25400">
              <a:solidFill>
                <a:schemeClr val="tx1"/>
              </a:solidFill>
              <a:round/>
              <a:headEnd/>
              <a:tailEnd/>
            </a:ln>
            <a:effectLst>
              <a:outerShdw dist="20000" dir="5400000" rotWithShape="0">
                <a:srgbClr val="808080">
                  <a:alpha val="37999"/>
                </a:srgbClr>
              </a:outerShdw>
            </a:effectLst>
          </p:spPr>
        </p:cxnSp>
      </p:gr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p:cNvPicPr>
          <p:nvPr/>
        </p:nvPicPr>
        <p:blipFill>
          <a:blip r:embed="rId9"/>
          <a:srcRect/>
          <a:stretch>
            <a:fillRect/>
          </a:stretch>
        </p:blipFill>
        <p:spPr bwMode="auto">
          <a:xfrm>
            <a:off x="403225" y="1704975"/>
            <a:ext cx="4500563" cy="3541713"/>
          </a:xfrm>
          <a:prstGeom prst="rect">
            <a:avLst/>
          </a:prstGeom>
          <a:noFill/>
          <a:ln w="9525">
            <a:noFill/>
            <a:miter lim="800000"/>
            <a:headEnd/>
            <a:tailEnd/>
          </a:ln>
        </p:spPr>
      </p:pic>
      <p:sp>
        <p:nvSpPr>
          <p:cNvPr id="4099" name="Rectangle 2"/>
          <p:cNvSpPr>
            <a:spLocks noChangeArrowheads="1"/>
          </p:cNvSpPr>
          <p:nvPr/>
        </p:nvSpPr>
        <p:spPr bwMode="auto">
          <a:xfrm>
            <a:off x="706438" y="76200"/>
            <a:ext cx="3713162" cy="457200"/>
          </a:xfrm>
          <a:prstGeom prst="rect">
            <a:avLst/>
          </a:prstGeom>
          <a:noFill/>
          <a:ln w="38100">
            <a:noFill/>
            <a:miter lim="800000"/>
            <a:headEnd/>
            <a:tailEnd/>
          </a:ln>
        </p:spPr>
        <p:txBody>
          <a:bodyPr wrap="none" anchor="ctr">
            <a:spAutoFit/>
          </a:bodyPr>
          <a:lstStyle/>
          <a:p>
            <a:pPr eaLnBrk="0" hangingPunct="0"/>
            <a:r>
              <a:rPr lang="en-US" sz="2400" i="1" u="sng"/>
              <a:t>Complex Refractive Index</a:t>
            </a:r>
            <a:endParaRPr lang="en-US" i="1" u="sng" baseline="-25000"/>
          </a:p>
        </p:txBody>
      </p:sp>
      <p:grpSp>
        <p:nvGrpSpPr>
          <p:cNvPr id="4100" name="Group 26"/>
          <p:cNvGrpSpPr>
            <a:grpSpLocks/>
          </p:cNvGrpSpPr>
          <p:nvPr/>
        </p:nvGrpSpPr>
        <p:grpSpPr bwMode="auto">
          <a:xfrm>
            <a:off x="403225" y="695325"/>
            <a:ext cx="4500563" cy="4714875"/>
            <a:chOff x="403225" y="695325"/>
            <a:chExt cx="4500563" cy="4976813"/>
          </a:xfrm>
        </p:grpSpPr>
        <p:sp>
          <p:nvSpPr>
            <p:cNvPr id="4117" name="Rectangle 9"/>
            <p:cNvSpPr>
              <a:spLocks noChangeArrowheads="1"/>
            </p:cNvSpPr>
            <p:nvPr/>
          </p:nvSpPr>
          <p:spPr bwMode="auto">
            <a:xfrm>
              <a:off x="403225" y="695325"/>
              <a:ext cx="4500563" cy="4967288"/>
            </a:xfrm>
            <a:prstGeom prst="rect">
              <a:avLst/>
            </a:prstGeom>
            <a:noFill/>
            <a:ln w="9525">
              <a:solidFill>
                <a:schemeClr val="tx1"/>
              </a:solidFill>
              <a:miter lim="800000"/>
              <a:headEnd/>
              <a:tailEnd/>
            </a:ln>
          </p:spPr>
          <p:txBody>
            <a:bodyPr wrap="none" anchor="ctr"/>
            <a:lstStyle/>
            <a:p>
              <a:endParaRPr lang="en-US"/>
            </a:p>
          </p:txBody>
        </p:sp>
        <p:sp>
          <p:nvSpPr>
            <p:cNvPr id="4118" name="Line 10"/>
            <p:cNvSpPr>
              <a:spLocks noChangeShapeType="1"/>
            </p:cNvSpPr>
            <p:nvPr/>
          </p:nvSpPr>
          <p:spPr bwMode="auto">
            <a:xfrm>
              <a:off x="1490663" y="723900"/>
              <a:ext cx="0" cy="4948238"/>
            </a:xfrm>
            <a:prstGeom prst="line">
              <a:avLst/>
            </a:prstGeom>
            <a:noFill/>
            <a:ln w="9525">
              <a:solidFill>
                <a:schemeClr val="tx1"/>
              </a:solidFill>
              <a:prstDash val="dash"/>
              <a:round/>
              <a:headEnd/>
              <a:tailEnd/>
            </a:ln>
          </p:spPr>
          <p:txBody>
            <a:bodyPr/>
            <a:lstStyle/>
            <a:p>
              <a:endParaRPr lang="en-US"/>
            </a:p>
          </p:txBody>
        </p:sp>
        <p:sp>
          <p:nvSpPr>
            <p:cNvPr id="4119" name="Line 11"/>
            <p:cNvSpPr>
              <a:spLocks noChangeShapeType="1"/>
            </p:cNvSpPr>
            <p:nvPr/>
          </p:nvSpPr>
          <p:spPr bwMode="auto">
            <a:xfrm>
              <a:off x="2301875" y="717550"/>
              <a:ext cx="0" cy="4948238"/>
            </a:xfrm>
            <a:prstGeom prst="line">
              <a:avLst/>
            </a:prstGeom>
            <a:noFill/>
            <a:ln w="9525">
              <a:solidFill>
                <a:schemeClr val="tx1"/>
              </a:solidFill>
              <a:prstDash val="dash"/>
              <a:round/>
              <a:headEnd/>
              <a:tailEnd/>
            </a:ln>
          </p:spPr>
          <p:txBody>
            <a:bodyPr/>
            <a:lstStyle/>
            <a:p>
              <a:endParaRPr lang="en-US"/>
            </a:p>
          </p:txBody>
        </p:sp>
        <p:sp>
          <p:nvSpPr>
            <p:cNvPr id="4120" name="Line 12"/>
            <p:cNvSpPr>
              <a:spLocks noChangeShapeType="1"/>
            </p:cNvSpPr>
            <p:nvPr/>
          </p:nvSpPr>
          <p:spPr bwMode="auto">
            <a:xfrm>
              <a:off x="3686175" y="711200"/>
              <a:ext cx="0" cy="4948238"/>
            </a:xfrm>
            <a:prstGeom prst="line">
              <a:avLst/>
            </a:prstGeom>
            <a:noFill/>
            <a:ln w="9525">
              <a:solidFill>
                <a:schemeClr val="tx1"/>
              </a:solidFill>
              <a:prstDash val="dash"/>
              <a:round/>
              <a:headEnd/>
              <a:tailEnd/>
            </a:ln>
          </p:spPr>
          <p:txBody>
            <a:bodyPr/>
            <a:lstStyle/>
            <a:p>
              <a:endParaRPr lang="en-US"/>
            </a:p>
          </p:txBody>
        </p:sp>
      </p:grpSp>
      <p:pic>
        <p:nvPicPr>
          <p:cNvPr id="4101" name="Picture 13" descr="txp_fig"/>
          <p:cNvPicPr>
            <a:picLocks noChangeAspect="1" noChangeArrowheads="1"/>
          </p:cNvPicPr>
          <p:nvPr>
            <p:custDataLst>
              <p:tags r:id="rId1"/>
            </p:custDataLst>
          </p:nvPr>
        </p:nvPicPr>
        <p:blipFill>
          <a:blip r:embed="rId10"/>
          <a:srcRect/>
          <a:stretch>
            <a:fillRect/>
          </a:stretch>
        </p:blipFill>
        <p:spPr bwMode="auto">
          <a:xfrm>
            <a:off x="4648200" y="5486400"/>
            <a:ext cx="180975" cy="139700"/>
          </a:xfrm>
          <a:prstGeom prst="rect">
            <a:avLst/>
          </a:prstGeom>
          <a:noFill/>
          <a:ln w="9525">
            <a:noFill/>
            <a:miter lim="800000"/>
            <a:headEnd/>
            <a:tailEnd/>
          </a:ln>
        </p:spPr>
      </p:pic>
      <p:pic>
        <p:nvPicPr>
          <p:cNvPr id="4102" name="Picture 17" descr="txp_fig"/>
          <p:cNvPicPr>
            <a:picLocks noChangeAspect="1" noChangeArrowheads="1"/>
          </p:cNvPicPr>
          <p:nvPr>
            <p:custDataLst>
              <p:tags r:id="rId2"/>
            </p:custDataLst>
          </p:nvPr>
        </p:nvPicPr>
        <p:blipFill>
          <a:blip r:embed="rId11"/>
          <a:srcRect/>
          <a:stretch>
            <a:fillRect/>
          </a:stretch>
        </p:blipFill>
        <p:spPr bwMode="auto">
          <a:xfrm>
            <a:off x="2894013" y="917575"/>
            <a:ext cx="1746250" cy="319088"/>
          </a:xfrm>
          <a:prstGeom prst="rect">
            <a:avLst/>
          </a:prstGeom>
          <a:noFill/>
          <a:ln w="9525">
            <a:noFill/>
            <a:miter lim="800000"/>
            <a:headEnd/>
            <a:tailEnd/>
          </a:ln>
        </p:spPr>
      </p:pic>
      <p:pic>
        <p:nvPicPr>
          <p:cNvPr id="4103" name="Picture 18" descr="txp_fig"/>
          <p:cNvPicPr>
            <a:picLocks noChangeAspect="1" noChangeArrowheads="1"/>
          </p:cNvPicPr>
          <p:nvPr>
            <p:custDataLst>
              <p:tags r:id="rId3"/>
            </p:custDataLst>
          </p:nvPr>
        </p:nvPicPr>
        <p:blipFill>
          <a:blip r:embed="rId12"/>
          <a:srcRect/>
          <a:stretch>
            <a:fillRect/>
          </a:stretch>
        </p:blipFill>
        <p:spPr bwMode="auto">
          <a:xfrm>
            <a:off x="1169988" y="2514600"/>
            <a:ext cx="254000" cy="211138"/>
          </a:xfrm>
          <a:prstGeom prst="rect">
            <a:avLst/>
          </a:prstGeom>
          <a:noFill/>
          <a:ln w="9525">
            <a:noFill/>
            <a:miter lim="800000"/>
            <a:headEnd/>
            <a:tailEnd/>
          </a:ln>
        </p:spPr>
      </p:pic>
      <p:pic>
        <p:nvPicPr>
          <p:cNvPr id="4104" name="Picture 21" descr="txp_fig"/>
          <p:cNvPicPr>
            <a:picLocks noChangeAspect="1" noChangeArrowheads="1"/>
          </p:cNvPicPr>
          <p:nvPr>
            <p:custDataLst>
              <p:tags r:id="rId4"/>
            </p:custDataLst>
          </p:nvPr>
        </p:nvPicPr>
        <p:blipFill>
          <a:blip r:embed="rId13"/>
          <a:srcRect/>
          <a:stretch>
            <a:fillRect/>
          </a:stretch>
        </p:blipFill>
        <p:spPr bwMode="auto">
          <a:xfrm>
            <a:off x="2738438" y="3235325"/>
            <a:ext cx="233362" cy="212725"/>
          </a:xfrm>
          <a:prstGeom prst="rect">
            <a:avLst/>
          </a:prstGeom>
          <a:noFill/>
          <a:ln w="9525">
            <a:noFill/>
            <a:miter lim="800000"/>
            <a:headEnd/>
            <a:tailEnd/>
          </a:ln>
        </p:spPr>
      </p:pic>
      <p:pic>
        <p:nvPicPr>
          <p:cNvPr id="4105" name="Picture 8" descr="txp_fig"/>
          <p:cNvPicPr>
            <a:picLocks noChangeAspect="1" noChangeArrowheads="1"/>
          </p:cNvPicPr>
          <p:nvPr>
            <p:custDataLst>
              <p:tags r:id="rId5"/>
            </p:custDataLst>
          </p:nvPr>
        </p:nvPicPr>
        <p:blipFill>
          <a:blip r:embed="rId14"/>
          <a:srcRect/>
          <a:stretch>
            <a:fillRect/>
          </a:stretch>
        </p:blipFill>
        <p:spPr bwMode="auto">
          <a:xfrm>
            <a:off x="381000" y="5791200"/>
            <a:ext cx="1393825" cy="763588"/>
          </a:xfrm>
          <a:prstGeom prst="rect">
            <a:avLst/>
          </a:prstGeom>
          <a:noFill/>
          <a:ln w="9525">
            <a:noFill/>
            <a:miter lim="800000"/>
            <a:headEnd/>
            <a:tailEnd/>
          </a:ln>
        </p:spPr>
      </p:pic>
      <p:pic>
        <p:nvPicPr>
          <p:cNvPr id="4106" name="Picture 10" descr="txp_fig"/>
          <p:cNvPicPr>
            <a:picLocks noChangeAspect="1" noChangeArrowheads="1"/>
          </p:cNvPicPr>
          <p:nvPr>
            <p:custDataLst>
              <p:tags r:id="rId6"/>
            </p:custDataLst>
          </p:nvPr>
        </p:nvPicPr>
        <p:blipFill>
          <a:blip r:embed="rId15"/>
          <a:srcRect/>
          <a:stretch>
            <a:fillRect/>
          </a:stretch>
        </p:blipFill>
        <p:spPr bwMode="auto">
          <a:xfrm>
            <a:off x="2209800" y="5867400"/>
            <a:ext cx="947738" cy="671513"/>
          </a:xfrm>
          <a:prstGeom prst="rect">
            <a:avLst/>
          </a:prstGeom>
          <a:noFill/>
          <a:ln w="9525">
            <a:noFill/>
            <a:miter lim="800000"/>
            <a:headEnd/>
            <a:tailEnd/>
          </a:ln>
        </p:spPr>
      </p:pic>
      <p:sp>
        <p:nvSpPr>
          <p:cNvPr id="4107" name="TextBox 19"/>
          <p:cNvSpPr txBox="1">
            <a:spLocks noChangeArrowheads="1"/>
          </p:cNvSpPr>
          <p:nvPr/>
        </p:nvSpPr>
        <p:spPr bwMode="auto">
          <a:xfrm>
            <a:off x="8026400" y="3829050"/>
            <a:ext cx="760413" cy="368300"/>
          </a:xfrm>
          <a:prstGeom prst="rect">
            <a:avLst/>
          </a:prstGeom>
          <a:noFill/>
          <a:ln w="9525">
            <a:noFill/>
            <a:miter lim="800000"/>
            <a:headEnd/>
            <a:tailEnd/>
          </a:ln>
        </p:spPr>
        <p:txBody>
          <a:bodyPr wrap="none">
            <a:spAutoFit/>
          </a:bodyPr>
          <a:lstStyle/>
          <a:p>
            <a:r>
              <a:rPr lang="en-US"/>
              <a:t>(real)</a:t>
            </a:r>
          </a:p>
        </p:txBody>
      </p:sp>
      <p:sp>
        <p:nvSpPr>
          <p:cNvPr id="4108" name="TextBox 19"/>
          <p:cNvSpPr txBox="1">
            <a:spLocks noChangeArrowheads="1"/>
          </p:cNvSpPr>
          <p:nvPr/>
        </p:nvSpPr>
        <p:spPr bwMode="auto">
          <a:xfrm>
            <a:off x="7924800" y="4876800"/>
            <a:ext cx="1365250" cy="369888"/>
          </a:xfrm>
          <a:prstGeom prst="rect">
            <a:avLst/>
          </a:prstGeom>
          <a:noFill/>
          <a:ln w="9525">
            <a:noFill/>
            <a:miter lim="800000"/>
            <a:headEnd/>
            <a:tailEnd/>
          </a:ln>
        </p:spPr>
        <p:txBody>
          <a:bodyPr wrap="none">
            <a:spAutoFit/>
          </a:bodyPr>
          <a:lstStyle/>
          <a:p>
            <a:r>
              <a:rPr lang="en-US"/>
              <a:t>(imaginary)</a:t>
            </a:r>
          </a:p>
        </p:txBody>
      </p:sp>
      <p:sp>
        <p:nvSpPr>
          <p:cNvPr id="4109" name="TextBox 1"/>
          <p:cNvSpPr txBox="1">
            <a:spLocks noChangeArrowheads="1"/>
          </p:cNvSpPr>
          <p:nvPr/>
        </p:nvSpPr>
        <p:spPr bwMode="auto">
          <a:xfrm>
            <a:off x="4906963" y="20638"/>
            <a:ext cx="4283075" cy="339725"/>
          </a:xfrm>
          <a:prstGeom prst="rect">
            <a:avLst/>
          </a:prstGeom>
          <a:noFill/>
          <a:ln w="9525">
            <a:noFill/>
            <a:miter lim="800000"/>
            <a:headEnd/>
            <a:tailEnd/>
          </a:ln>
        </p:spPr>
        <p:txBody>
          <a:bodyPr wrap="none">
            <a:spAutoFit/>
          </a:bodyPr>
          <a:lstStyle/>
          <a:p>
            <a:r>
              <a:rPr lang="en-US"/>
              <a:t>Note: we just changed notation from n to nr</a:t>
            </a:r>
          </a:p>
        </p:txBody>
      </p:sp>
      <p:pic>
        <p:nvPicPr>
          <p:cNvPr id="4110" name="Picture 2" descr="latex-image-1.pdf"/>
          <p:cNvPicPr>
            <a:picLocks noChangeAspect="1"/>
          </p:cNvPicPr>
          <p:nvPr/>
        </p:nvPicPr>
        <p:blipFill>
          <a:blip r:embed="rId16"/>
          <a:srcRect/>
          <a:stretch>
            <a:fillRect/>
          </a:stretch>
        </p:blipFill>
        <p:spPr bwMode="auto">
          <a:xfrm>
            <a:off x="5334000" y="1295400"/>
            <a:ext cx="1168400" cy="787400"/>
          </a:xfrm>
          <a:prstGeom prst="rect">
            <a:avLst/>
          </a:prstGeom>
          <a:noFill/>
          <a:ln w="9525">
            <a:noFill/>
            <a:miter lim="800000"/>
            <a:headEnd/>
            <a:tailEnd/>
          </a:ln>
        </p:spPr>
      </p:pic>
      <p:pic>
        <p:nvPicPr>
          <p:cNvPr id="4111" name="Picture 3" descr="latex-image-1.pdf"/>
          <p:cNvPicPr>
            <a:picLocks noChangeAspect="1"/>
          </p:cNvPicPr>
          <p:nvPr/>
        </p:nvPicPr>
        <p:blipFill>
          <a:blip r:embed="rId17"/>
          <a:srcRect/>
          <a:stretch>
            <a:fillRect/>
          </a:stretch>
        </p:blipFill>
        <p:spPr bwMode="auto">
          <a:xfrm>
            <a:off x="5791200" y="1981200"/>
            <a:ext cx="1778000" cy="419100"/>
          </a:xfrm>
          <a:prstGeom prst="rect">
            <a:avLst/>
          </a:prstGeom>
          <a:noFill/>
          <a:ln w="9525">
            <a:noFill/>
            <a:miter lim="800000"/>
            <a:headEnd/>
            <a:tailEnd/>
          </a:ln>
        </p:spPr>
      </p:pic>
      <p:pic>
        <p:nvPicPr>
          <p:cNvPr id="4112" name="Picture 4" descr="latex-image-1.pdf"/>
          <p:cNvPicPr>
            <a:picLocks noChangeAspect="1"/>
          </p:cNvPicPr>
          <p:nvPr/>
        </p:nvPicPr>
        <p:blipFill>
          <a:blip r:embed="rId18"/>
          <a:srcRect/>
          <a:stretch>
            <a:fillRect/>
          </a:stretch>
        </p:blipFill>
        <p:spPr bwMode="auto">
          <a:xfrm>
            <a:off x="5791200" y="2590800"/>
            <a:ext cx="2717800" cy="393700"/>
          </a:xfrm>
          <a:prstGeom prst="rect">
            <a:avLst/>
          </a:prstGeom>
          <a:noFill/>
          <a:ln w="9525">
            <a:noFill/>
            <a:miter lim="800000"/>
            <a:headEnd/>
            <a:tailEnd/>
          </a:ln>
        </p:spPr>
      </p:pic>
      <p:pic>
        <p:nvPicPr>
          <p:cNvPr id="4113" name="Picture 6" descr="latex-image-1.pdf"/>
          <p:cNvPicPr>
            <a:picLocks noChangeAspect="1"/>
          </p:cNvPicPr>
          <p:nvPr/>
        </p:nvPicPr>
        <p:blipFill>
          <a:blip r:embed="rId19"/>
          <a:srcRect/>
          <a:stretch>
            <a:fillRect/>
          </a:stretch>
        </p:blipFill>
        <p:spPr bwMode="auto">
          <a:xfrm>
            <a:off x="5638800" y="3733800"/>
            <a:ext cx="2184400" cy="660400"/>
          </a:xfrm>
          <a:prstGeom prst="rect">
            <a:avLst/>
          </a:prstGeom>
          <a:noFill/>
          <a:ln w="9525">
            <a:noFill/>
            <a:miter lim="800000"/>
            <a:headEnd/>
            <a:tailEnd/>
          </a:ln>
        </p:spPr>
      </p:pic>
      <p:pic>
        <p:nvPicPr>
          <p:cNvPr id="4114" name="Picture 7" descr="latex-image-1.pdf"/>
          <p:cNvPicPr>
            <a:picLocks noChangeAspect="1"/>
          </p:cNvPicPr>
          <p:nvPr/>
        </p:nvPicPr>
        <p:blipFill>
          <a:blip r:embed="rId20"/>
          <a:srcRect/>
          <a:stretch>
            <a:fillRect/>
          </a:stretch>
        </p:blipFill>
        <p:spPr bwMode="auto">
          <a:xfrm>
            <a:off x="5791200" y="4724400"/>
            <a:ext cx="1790700" cy="660400"/>
          </a:xfrm>
          <a:prstGeom prst="rect">
            <a:avLst/>
          </a:prstGeom>
          <a:noFill/>
          <a:ln w="9525">
            <a:noFill/>
            <a:miter lim="800000"/>
            <a:headEnd/>
            <a:tailEnd/>
          </a:ln>
        </p:spPr>
      </p:pic>
      <p:sp>
        <p:nvSpPr>
          <p:cNvPr id="4115" name="Rectangle 16"/>
          <p:cNvSpPr>
            <a:spLocks noChangeArrowheads="1"/>
          </p:cNvSpPr>
          <p:nvPr/>
        </p:nvSpPr>
        <p:spPr bwMode="auto">
          <a:xfrm>
            <a:off x="5410200" y="3657600"/>
            <a:ext cx="2514600" cy="1828800"/>
          </a:xfrm>
          <a:prstGeom prst="rect">
            <a:avLst/>
          </a:prstGeom>
          <a:noFill/>
          <a:ln w="28575">
            <a:solidFill>
              <a:srgbClr val="3D84DB"/>
            </a:solidFill>
            <a:miter lim="800000"/>
            <a:headEnd/>
            <a:tailEnd/>
          </a:ln>
        </p:spPr>
        <p:txBody>
          <a:bodyPr wrap="none" anchor="ctr"/>
          <a:lstStyle/>
          <a:p>
            <a:endParaRPr lang="en-US"/>
          </a:p>
        </p:txBody>
      </p:sp>
      <p:pic>
        <p:nvPicPr>
          <p:cNvPr id="4116" name="Picture 9" descr="latex-image-1.pdf"/>
          <p:cNvPicPr>
            <a:picLocks noChangeAspect="1"/>
          </p:cNvPicPr>
          <p:nvPr/>
        </p:nvPicPr>
        <p:blipFill>
          <a:blip r:embed="rId21"/>
          <a:srcRect/>
          <a:stretch>
            <a:fillRect/>
          </a:stretch>
        </p:blipFill>
        <p:spPr bwMode="auto">
          <a:xfrm>
            <a:off x="3262313" y="5791200"/>
            <a:ext cx="2171700" cy="762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a:xfrm>
            <a:off x="762000" y="76200"/>
            <a:ext cx="8229600" cy="1143000"/>
          </a:xfrm>
        </p:spPr>
        <p:txBody>
          <a:bodyPr/>
          <a:lstStyle/>
          <a:p>
            <a:pPr eaLnBrk="1" hangingPunct="1"/>
            <a:r>
              <a:rPr lang="en-GB" sz="2400" i="1" u="sng" smtClean="0">
                <a:solidFill>
                  <a:schemeClr val="tx1"/>
                </a:solidFill>
                <a:latin typeface="Trebuchet MS" pitchFamily="34" charset="0"/>
              </a:rPr>
              <a:t>A linearly polarized wave can be represented</a:t>
            </a:r>
            <a:br>
              <a:rPr lang="en-GB" sz="2400" i="1" u="sng" smtClean="0">
                <a:solidFill>
                  <a:schemeClr val="tx1"/>
                </a:solidFill>
                <a:latin typeface="Trebuchet MS" pitchFamily="34" charset="0"/>
              </a:rPr>
            </a:br>
            <a:r>
              <a:rPr lang="en-GB" sz="2400" i="1" u="sng" smtClean="0">
                <a:solidFill>
                  <a:schemeClr val="tx1"/>
                </a:solidFill>
                <a:latin typeface="Trebuchet MS" pitchFamily="34" charset="0"/>
              </a:rPr>
              <a:t>as a sum of two circularly polarized waves</a:t>
            </a:r>
          </a:p>
        </p:txBody>
      </p:sp>
      <p:sp>
        <p:nvSpPr>
          <p:cNvPr id="31747" name="AutoShape 10"/>
          <p:cNvSpPr>
            <a:spLocks/>
          </p:cNvSpPr>
          <p:nvPr/>
        </p:nvSpPr>
        <p:spPr bwMode="auto">
          <a:xfrm rot="-5400000">
            <a:off x="2438400" y="609600"/>
            <a:ext cx="304800" cy="3810000"/>
          </a:xfrm>
          <a:prstGeom prst="leftBrace">
            <a:avLst>
              <a:gd name="adj1" fmla="val 104167"/>
              <a:gd name="adj2" fmla="val 50000"/>
            </a:avLst>
          </a:prstGeom>
          <a:noFill/>
          <a:ln w="9525">
            <a:solidFill>
              <a:schemeClr val="tx1"/>
            </a:solidFill>
            <a:round/>
            <a:headEnd/>
            <a:tailEnd/>
          </a:ln>
        </p:spPr>
        <p:txBody>
          <a:bodyPr wrap="none" anchor="ctr"/>
          <a:lstStyle/>
          <a:p>
            <a:endParaRPr lang="en-US"/>
          </a:p>
        </p:txBody>
      </p:sp>
      <p:sp>
        <p:nvSpPr>
          <p:cNvPr id="31748" name="AutoShape 11"/>
          <p:cNvSpPr>
            <a:spLocks/>
          </p:cNvSpPr>
          <p:nvPr/>
        </p:nvSpPr>
        <p:spPr bwMode="auto">
          <a:xfrm rot="-5400000">
            <a:off x="6858000" y="609600"/>
            <a:ext cx="304800" cy="3810000"/>
          </a:xfrm>
          <a:prstGeom prst="leftBrace">
            <a:avLst>
              <a:gd name="adj1" fmla="val 104167"/>
              <a:gd name="adj2" fmla="val 50000"/>
            </a:avLst>
          </a:prstGeom>
          <a:noFill/>
          <a:ln w="9525">
            <a:solidFill>
              <a:schemeClr val="tx1"/>
            </a:solidFill>
            <a:round/>
            <a:headEnd/>
            <a:tailEnd/>
          </a:ln>
        </p:spPr>
        <p:txBody>
          <a:bodyPr wrap="none" anchor="ctr"/>
          <a:lstStyle/>
          <a:p>
            <a:endParaRPr lang="en-US"/>
          </a:p>
        </p:txBody>
      </p:sp>
      <p:sp>
        <p:nvSpPr>
          <p:cNvPr id="31749" name="Line 12"/>
          <p:cNvSpPr>
            <a:spLocks noChangeShapeType="1"/>
          </p:cNvSpPr>
          <p:nvPr/>
        </p:nvSpPr>
        <p:spPr bwMode="auto">
          <a:xfrm>
            <a:off x="7010400" y="2667000"/>
            <a:ext cx="0" cy="1219200"/>
          </a:xfrm>
          <a:prstGeom prst="line">
            <a:avLst/>
          </a:prstGeom>
          <a:noFill/>
          <a:ln w="9525">
            <a:solidFill>
              <a:schemeClr val="tx1"/>
            </a:solidFill>
            <a:round/>
            <a:headEnd/>
            <a:tailEnd type="triangle" w="med" len="med"/>
          </a:ln>
        </p:spPr>
        <p:txBody>
          <a:bodyPr/>
          <a:lstStyle/>
          <a:p>
            <a:endParaRPr lang="en-US"/>
          </a:p>
        </p:txBody>
      </p:sp>
      <p:sp>
        <p:nvSpPr>
          <p:cNvPr id="31750" name="Line 13"/>
          <p:cNvSpPr>
            <a:spLocks noChangeShapeType="1"/>
          </p:cNvSpPr>
          <p:nvPr/>
        </p:nvSpPr>
        <p:spPr bwMode="auto">
          <a:xfrm>
            <a:off x="2590800" y="2667000"/>
            <a:ext cx="0" cy="1219200"/>
          </a:xfrm>
          <a:prstGeom prst="line">
            <a:avLst/>
          </a:prstGeom>
          <a:noFill/>
          <a:ln w="9525">
            <a:solidFill>
              <a:schemeClr val="tx1"/>
            </a:solidFill>
            <a:round/>
            <a:headEnd/>
            <a:tailEnd type="triangle" w="med" len="med"/>
          </a:ln>
        </p:spPr>
        <p:txBody>
          <a:bodyPr/>
          <a:lstStyle/>
          <a:p>
            <a:endParaRPr lang="en-US"/>
          </a:p>
        </p:txBody>
      </p:sp>
      <p:sp>
        <p:nvSpPr>
          <p:cNvPr id="31751" name="Text Box 14"/>
          <p:cNvSpPr txBox="1">
            <a:spLocks noChangeArrowheads="1"/>
          </p:cNvSpPr>
          <p:nvPr/>
        </p:nvSpPr>
        <p:spPr bwMode="auto">
          <a:xfrm>
            <a:off x="1704975" y="3962400"/>
            <a:ext cx="1000125" cy="304800"/>
          </a:xfrm>
          <a:prstGeom prst="rect">
            <a:avLst/>
          </a:prstGeom>
          <a:noFill/>
          <a:ln w="9525">
            <a:noFill/>
            <a:miter lim="800000"/>
            <a:headEnd/>
            <a:tailEnd/>
          </a:ln>
        </p:spPr>
        <p:txBody>
          <a:bodyPr wrap="none">
            <a:spAutoFit/>
          </a:bodyPr>
          <a:lstStyle/>
          <a:p>
            <a:r>
              <a:rPr lang="en-US" sz="1400" b="1"/>
              <a:t>CIRCULAR</a:t>
            </a:r>
          </a:p>
        </p:txBody>
      </p:sp>
      <p:sp>
        <p:nvSpPr>
          <p:cNvPr id="31752" name="Text Box 15"/>
          <p:cNvSpPr txBox="1">
            <a:spLocks noChangeArrowheads="1"/>
          </p:cNvSpPr>
          <p:nvPr/>
        </p:nvSpPr>
        <p:spPr bwMode="auto">
          <a:xfrm>
            <a:off x="4489450" y="3962400"/>
            <a:ext cx="773113" cy="304800"/>
          </a:xfrm>
          <a:prstGeom prst="rect">
            <a:avLst/>
          </a:prstGeom>
          <a:noFill/>
          <a:ln w="9525">
            <a:noFill/>
            <a:miter lim="800000"/>
            <a:headEnd/>
            <a:tailEnd/>
          </a:ln>
        </p:spPr>
        <p:txBody>
          <a:bodyPr wrap="none">
            <a:spAutoFit/>
          </a:bodyPr>
          <a:lstStyle/>
          <a:p>
            <a:r>
              <a:rPr lang="en-US" sz="1400" b="1"/>
              <a:t>LINEAR</a:t>
            </a:r>
          </a:p>
        </p:txBody>
      </p:sp>
      <p:sp>
        <p:nvSpPr>
          <p:cNvPr id="31753" name="Text Box 16"/>
          <p:cNvSpPr txBox="1">
            <a:spLocks noChangeArrowheads="1"/>
          </p:cNvSpPr>
          <p:nvPr/>
        </p:nvSpPr>
        <p:spPr bwMode="auto">
          <a:xfrm>
            <a:off x="7077075" y="3962400"/>
            <a:ext cx="1000125" cy="304800"/>
          </a:xfrm>
          <a:prstGeom prst="rect">
            <a:avLst/>
          </a:prstGeom>
          <a:noFill/>
          <a:ln w="9525">
            <a:noFill/>
            <a:miter lim="800000"/>
            <a:headEnd/>
            <a:tailEnd/>
          </a:ln>
        </p:spPr>
        <p:txBody>
          <a:bodyPr wrap="none">
            <a:spAutoFit/>
          </a:bodyPr>
          <a:lstStyle/>
          <a:p>
            <a:r>
              <a:rPr lang="en-US" sz="1400" b="1"/>
              <a:t>CIRCULAR</a:t>
            </a:r>
          </a:p>
        </p:txBody>
      </p:sp>
      <p:pic>
        <p:nvPicPr>
          <p:cNvPr id="31754" name="Picture 1" descr="latex-image-1.pdf"/>
          <p:cNvPicPr>
            <a:picLocks noChangeAspect="1"/>
          </p:cNvPicPr>
          <p:nvPr/>
        </p:nvPicPr>
        <p:blipFill>
          <a:blip r:embed="rId3"/>
          <a:srcRect/>
          <a:stretch>
            <a:fillRect/>
          </a:stretch>
        </p:blipFill>
        <p:spPr bwMode="auto">
          <a:xfrm>
            <a:off x="685800" y="1524000"/>
            <a:ext cx="3594100" cy="368300"/>
          </a:xfrm>
          <a:prstGeom prst="rect">
            <a:avLst/>
          </a:prstGeom>
          <a:noFill/>
          <a:ln w="9525">
            <a:noFill/>
            <a:miter lim="800000"/>
            <a:headEnd/>
            <a:tailEnd/>
          </a:ln>
        </p:spPr>
      </p:pic>
      <p:pic>
        <p:nvPicPr>
          <p:cNvPr id="31755" name="Picture 25" descr="latex-image-1.pdf"/>
          <p:cNvPicPr>
            <a:picLocks noChangeAspect="1"/>
          </p:cNvPicPr>
          <p:nvPr/>
        </p:nvPicPr>
        <p:blipFill>
          <a:blip r:embed="rId4"/>
          <a:srcRect/>
          <a:stretch>
            <a:fillRect/>
          </a:stretch>
        </p:blipFill>
        <p:spPr bwMode="auto">
          <a:xfrm>
            <a:off x="685800" y="1981200"/>
            <a:ext cx="3556000" cy="381000"/>
          </a:xfrm>
          <a:prstGeom prst="rect">
            <a:avLst/>
          </a:prstGeom>
          <a:noFill/>
          <a:ln w="9525">
            <a:noFill/>
            <a:miter lim="800000"/>
            <a:headEnd/>
            <a:tailEnd/>
          </a:ln>
        </p:spPr>
      </p:pic>
      <p:pic>
        <p:nvPicPr>
          <p:cNvPr id="31756" name="Picture 27" descr="latex-image-1.pdf"/>
          <p:cNvPicPr>
            <a:picLocks noChangeAspect="1"/>
          </p:cNvPicPr>
          <p:nvPr/>
        </p:nvPicPr>
        <p:blipFill>
          <a:blip r:embed="rId4"/>
          <a:srcRect/>
          <a:stretch>
            <a:fillRect/>
          </a:stretch>
        </p:blipFill>
        <p:spPr bwMode="auto">
          <a:xfrm>
            <a:off x="5029200" y="1828800"/>
            <a:ext cx="3556000" cy="381000"/>
          </a:xfrm>
          <a:prstGeom prst="rect">
            <a:avLst/>
          </a:prstGeom>
          <a:noFill/>
          <a:ln w="9525">
            <a:noFill/>
            <a:miter lim="800000"/>
            <a:headEnd/>
            <a:tailEnd/>
          </a:ln>
        </p:spPr>
      </p:pic>
      <p:pic>
        <p:nvPicPr>
          <p:cNvPr id="31757" name="Picture 28" descr="latex-image-1.pdf"/>
          <p:cNvPicPr>
            <a:picLocks noChangeAspect="1"/>
          </p:cNvPicPr>
          <p:nvPr/>
        </p:nvPicPr>
        <p:blipFill>
          <a:blip r:embed="rId5"/>
          <a:srcRect/>
          <a:stretch>
            <a:fillRect/>
          </a:stretch>
        </p:blipFill>
        <p:spPr bwMode="auto">
          <a:xfrm>
            <a:off x="5029200" y="1447800"/>
            <a:ext cx="3835400" cy="368300"/>
          </a:xfrm>
          <a:prstGeom prst="rect">
            <a:avLst/>
          </a:prstGeom>
          <a:noFill/>
          <a:ln w="9525">
            <a:noFill/>
            <a:miter lim="800000"/>
            <a:headEnd/>
            <a:tailEnd/>
          </a:ln>
        </p:spPr>
      </p:pic>
      <p:pic>
        <p:nvPicPr>
          <p:cNvPr id="31758" name="Picture 1" descr="Circ_Polar_side_Add.gif"/>
          <p:cNvPicPr>
            <a:picLocks noChangeAspect="1"/>
          </p:cNvPicPr>
          <p:nvPr/>
        </p:nvPicPr>
        <p:blipFill>
          <a:blip r:embed="rId6"/>
          <a:srcRect/>
          <a:stretch>
            <a:fillRect/>
          </a:stretch>
        </p:blipFill>
        <p:spPr bwMode="auto">
          <a:xfrm>
            <a:off x="3589338" y="4359275"/>
            <a:ext cx="2540000" cy="2540000"/>
          </a:xfrm>
          <a:prstGeom prst="rect">
            <a:avLst/>
          </a:prstGeom>
          <a:noFill/>
          <a:ln w="9525">
            <a:noFill/>
            <a:miter lim="800000"/>
            <a:headEnd/>
            <a:tailEnd/>
          </a:ln>
        </p:spPr>
      </p:pic>
      <p:pic>
        <p:nvPicPr>
          <p:cNvPr id="31759" name="Picture 2" descr="Circ_Polar_side_Add1.gif"/>
          <p:cNvPicPr>
            <a:picLocks noChangeAspect="1"/>
          </p:cNvPicPr>
          <p:nvPr/>
        </p:nvPicPr>
        <p:blipFill>
          <a:blip r:embed="rId7"/>
          <a:srcRect/>
          <a:stretch>
            <a:fillRect/>
          </a:stretch>
        </p:blipFill>
        <p:spPr bwMode="auto">
          <a:xfrm>
            <a:off x="925513" y="4359275"/>
            <a:ext cx="2540000" cy="2540000"/>
          </a:xfrm>
          <a:prstGeom prst="rect">
            <a:avLst/>
          </a:prstGeom>
          <a:noFill/>
          <a:ln w="9525">
            <a:noFill/>
            <a:miter lim="800000"/>
            <a:headEnd/>
            <a:tailEnd/>
          </a:ln>
        </p:spPr>
      </p:pic>
      <p:pic>
        <p:nvPicPr>
          <p:cNvPr id="31760" name="Picture 3" descr="Circ_Polar_side_Add2.gif"/>
          <p:cNvPicPr>
            <a:picLocks noChangeAspect="1"/>
          </p:cNvPicPr>
          <p:nvPr/>
        </p:nvPicPr>
        <p:blipFill>
          <a:blip r:embed="rId8"/>
          <a:srcRect/>
          <a:stretch>
            <a:fillRect/>
          </a:stretch>
        </p:blipFill>
        <p:spPr bwMode="auto">
          <a:xfrm>
            <a:off x="6302375" y="4381500"/>
            <a:ext cx="2540000" cy="254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28600"/>
            <a:ext cx="8305800" cy="1143000"/>
          </a:xfrm>
        </p:spPr>
        <p:txBody>
          <a:bodyPr/>
          <a:lstStyle/>
          <a:p>
            <a:pPr eaLnBrk="1" hangingPunct="1"/>
            <a:r>
              <a:rPr lang="en-US" sz="2800" i="1" u="sng" smtClean="0">
                <a:solidFill>
                  <a:schemeClr val="tx1"/>
                </a:solidFill>
                <a:latin typeface="Trebuchet MS" pitchFamily="34" charset="0"/>
              </a:rPr>
              <a:t>Unequal arbitrary-relative-phase components yield </a:t>
            </a:r>
            <a:r>
              <a:rPr lang="en-US" sz="2800" b="1" i="1" u="sng" smtClean="0">
                <a:solidFill>
                  <a:srgbClr val="2E6CD0"/>
                </a:solidFill>
              </a:rPr>
              <a:t>elliptial polarization</a:t>
            </a:r>
            <a:endParaRPr lang="en-US" sz="2800" b="1" i="1" u="sng" smtClean="0">
              <a:solidFill>
                <a:srgbClr val="CC0000"/>
              </a:solidFill>
              <a:latin typeface="Trebuchet MS" pitchFamily="34" charset="0"/>
            </a:endParaRPr>
          </a:p>
        </p:txBody>
      </p:sp>
      <p:sp>
        <p:nvSpPr>
          <p:cNvPr id="215043" name="Text Box 3"/>
          <p:cNvSpPr txBox="1">
            <a:spLocks noChangeArrowheads="1"/>
          </p:cNvSpPr>
          <p:nvPr/>
        </p:nvSpPr>
        <p:spPr bwMode="auto">
          <a:xfrm>
            <a:off x="5638800" y="4572000"/>
            <a:ext cx="2971800" cy="1077913"/>
          </a:xfrm>
          <a:prstGeom prst="rect">
            <a:avLst/>
          </a:prstGeom>
          <a:noFill/>
          <a:ln w="9525">
            <a:noFill/>
            <a:miter lim="800000"/>
            <a:headEnd/>
            <a:tailEnd/>
          </a:ln>
        </p:spPr>
        <p:txBody>
          <a:bodyPr>
            <a:spAutoFit/>
          </a:bodyPr>
          <a:lstStyle/>
          <a:p>
            <a:r>
              <a:rPr lang="en-US"/>
              <a:t>The resulting E-field can rotate clockwise or counter-clockwise around the k-vector (looking along k).</a:t>
            </a:r>
          </a:p>
        </p:txBody>
      </p:sp>
      <p:sp>
        <p:nvSpPr>
          <p:cNvPr id="32772" name="Rectangle 4"/>
          <p:cNvSpPr>
            <a:spLocks noChangeArrowheads="1"/>
          </p:cNvSpPr>
          <p:nvPr/>
        </p:nvSpPr>
        <p:spPr bwMode="auto">
          <a:xfrm>
            <a:off x="5351463" y="1687513"/>
            <a:ext cx="3235325" cy="2636837"/>
          </a:xfrm>
          <a:prstGeom prst="rect">
            <a:avLst/>
          </a:prstGeom>
          <a:solidFill>
            <a:schemeClr val="bg1"/>
          </a:solidFill>
          <a:ln w="9525">
            <a:noFill/>
            <a:miter lim="800000"/>
            <a:headEnd/>
            <a:tailEnd/>
          </a:ln>
        </p:spPr>
        <p:txBody>
          <a:bodyPr wrap="none" anchor="ctr"/>
          <a:lstStyle/>
          <a:p>
            <a:endParaRPr lang="en-US"/>
          </a:p>
        </p:txBody>
      </p:sp>
      <p:sp>
        <p:nvSpPr>
          <p:cNvPr id="32773" name="Line 5"/>
          <p:cNvSpPr>
            <a:spLocks noChangeShapeType="1"/>
          </p:cNvSpPr>
          <p:nvPr/>
        </p:nvSpPr>
        <p:spPr bwMode="auto">
          <a:xfrm>
            <a:off x="5656263" y="3130550"/>
            <a:ext cx="2438400" cy="0"/>
          </a:xfrm>
          <a:prstGeom prst="line">
            <a:avLst/>
          </a:prstGeom>
          <a:noFill/>
          <a:ln w="28575">
            <a:solidFill>
              <a:schemeClr val="tx1"/>
            </a:solidFill>
            <a:round/>
            <a:headEnd/>
            <a:tailEnd type="triangle" w="med" len="med"/>
          </a:ln>
        </p:spPr>
        <p:txBody>
          <a:bodyPr/>
          <a:lstStyle/>
          <a:p>
            <a:endParaRPr lang="en-US"/>
          </a:p>
        </p:txBody>
      </p:sp>
      <p:sp>
        <p:nvSpPr>
          <p:cNvPr id="32774" name="Line 6"/>
          <p:cNvSpPr>
            <a:spLocks noChangeShapeType="1"/>
          </p:cNvSpPr>
          <p:nvPr/>
        </p:nvSpPr>
        <p:spPr bwMode="auto">
          <a:xfrm rot="-5400000">
            <a:off x="5989638" y="3154363"/>
            <a:ext cx="1905000" cy="0"/>
          </a:xfrm>
          <a:prstGeom prst="line">
            <a:avLst/>
          </a:prstGeom>
          <a:noFill/>
          <a:ln w="28575">
            <a:solidFill>
              <a:schemeClr val="tx1"/>
            </a:solidFill>
            <a:round/>
            <a:headEnd/>
            <a:tailEnd type="triangle" w="med" len="med"/>
          </a:ln>
        </p:spPr>
        <p:txBody>
          <a:bodyPr/>
          <a:lstStyle/>
          <a:p>
            <a:endParaRPr lang="en-US"/>
          </a:p>
        </p:txBody>
      </p:sp>
      <p:sp>
        <p:nvSpPr>
          <p:cNvPr id="32775" name="Line 9"/>
          <p:cNvSpPr>
            <a:spLocks noChangeShapeType="1"/>
          </p:cNvSpPr>
          <p:nvPr/>
        </p:nvSpPr>
        <p:spPr bwMode="auto">
          <a:xfrm>
            <a:off x="6310313" y="2320925"/>
            <a:ext cx="304800" cy="406400"/>
          </a:xfrm>
          <a:prstGeom prst="line">
            <a:avLst/>
          </a:prstGeom>
          <a:noFill/>
          <a:ln w="9525">
            <a:solidFill>
              <a:schemeClr val="tx1"/>
            </a:solidFill>
            <a:round/>
            <a:headEnd/>
            <a:tailEnd type="triangle" w="med" len="med"/>
          </a:ln>
        </p:spPr>
        <p:txBody>
          <a:bodyPr/>
          <a:lstStyle/>
          <a:p>
            <a:endParaRPr lang="en-US"/>
          </a:p>
        </p:txBody>
      </p:sp>
      <p:sp>
        <p:nvSpPr>
          <p:cNvPr id="32776" name="Oval 10"/>
          <p:cNvSpPr>
            <a:spLocks noChangeArrowheads="1"/>
          </p:cNvSpPr>
          <p:nvPr/>
        </p:nvSpPr>
        <p:spPr bwMode="auto">
          <a:xfrm rot="-2379104">
            <a:off x="5942013" y="2752725"/>
            <a:ext cx="1984375" cy="795338"/>
          </a:xfrm>
          <a:prstGeom prst="ellipse">
            <a:avLst/>
          </a:prstGeom>
          <a:noFill/>
          <a:ln w="38100">
            <a:solidFill>
              <a:srgbClr val="2651CE"/>
            </a:solidFill>
            <a:round/>
            <a:headEnd/>
            <a:tailEnd/>
          </a:ln>
        </p:spPr>
        <p:txBody>
          <a:bodyPr wrap="none" anchor="ctr"/>
          <a:lstStyle/>
          <a:p>
            <a:endParaRPr lang="en-US"/>
          </a:p>
        </p:txBody>
      </p:sp>
      <p:sp>
        <p:nvSpPr>
          <p:cNvPr id="32777" name="AutoShape 11"/>
          <p:cNvSpPr>
            <a:spLocks noChangeArrowheads="1"/>
          </p:cNvSpPr>
          <p:nvPr/>
        </p:nvSpPr>
        <p:spPr bwMode="auto">
          <a:xfrm rot="2986711">
            <a:off x="7133431" y="3248819"/>
            <a:ext cx="276225" cy="242888"/>
          </a:xfrm>
          <a:prstGeom prst="triangle">
            <a:avLst>
              <a:gd name="adj" fmla="val 50000"/>
            </a:avLst>
          </a:prstGeom>
          <a:solidFill>
            <a:srgbClr val="2651CE"/>
          </a:solidFill>
          <a:ln w="9525">
            <a:solidFill>
              <a:srgbClr val="2651CE"/>
            </a:solidFill>
            <a:miter lim="800000"/>
            <a:headEnd/>
            <a:tailEnd/>
          </a:ln>
        </p:spPr>
        <p:txBody>
          <a:bodyPr wrap="none" anchor="ctr"/>
          <a:lstStyle/>
          <a:p>
            <a:endParaRPr lang="en-US"/>
          </a:p>
        </p:txBody>
      </p:sp>
      <p:sp>
        <p:nvSpPr>
          <p:cNvPr id="32778" name="Text Box 12"/>
          <p:cNvSpPr txBox="1">
            <a:spLocks noChangeArrowheads="1"/>
          </p:cNvSpPr>
          <p:nvPr/>
        </p:nvSpPr>
        <p:spPr bwMode="auto">
          <a:xfrm>
            <a:off x="671513" y="2509838"/>
            <a:ext cx="1217612" cy="366712"/>
          </a:xfrm>
          <a:prstGeom prst="rect">
            <a:avLst/>
          </a:prstGeom>
          <a:noFill/>
          <a:ln w="9525">
            <a:noFill/>
            <a:miter lim="800000"/>
            <a:headEnd/>
            <a:tailEnd/>
          </a:ln>
        </p:spPr>
        <p:txBody>
          <a:bodyPr>
            <a:spAutoFit/>
          </a:bodyPr>
          <a:lstStyle/>
          <a:p>
            <a:pPr>
              <a:spcBef>
                <a:spcPct val="50000"/>
              </a:spcBef>
            </a:pPr>
            <a:r>
              <a:rPr lang="en-US"/>
              <a:t>where</a:t>
            </a:r>
          </a:p>
        </p:txBody>
      </p:sp>
      <p:sp>
        <p:nvSpPr>
          <p:cNvPr id="32779" name="Text Box 13"/>
          <p:cNvSpPr txBox="1">
            <a:spLocks noChangeArrowheads="1"/>
          </p:cNvSpPr>
          <p:nvPr/>
        </p:nvSpPr>
        <p:spPr bwMode="auto">
          <a:xfrm>
            <a:off x="5318125" y="1524000"/>
            <a:ext cx="1692275" cy="825500"/>
          </a:xfrm>
          <a:prstGeom prst="rect">
            <a:avLst/>
          </a:prstGeom>
          <a:noFill/>
          <a:ln w="9525">
            <a:noFill/>
            <a:miter lim="800000"/>
            <a:headEnd/>
            <a:tailEnd/>
          </a:ln>
        </p:spPr>
        <p:txBody>
          <a:bodyPr>
            <a:spAutoFit/>
          </a:bodyPr>
          <a:lstStyle/>
          <a:p>
            <a:r>
              <a:rPr lang="en-US"/>
              <a:t>E-field variation over time </a:t>
            </a:r>
            <a:br>
              <a:rPr lang="en-US"/>
            </a:br>
            <a:r>
              <a:rPr lang="en-US"/>
              <a:t>(and space)</a:t>
            </a:r>
          </a:p>
        </p:txBody>
      </p:sp>
      <p:sp>
        <p:nvSpPr>
          <p:cNvPr id="215054" name="Text Box 14"/>
          <p:cNvSpPr txBox="1">
            <a:spLocks noChangeArrowheads="1"/>
          </p:cNvSpPr>
          <p:nvPr/>
        </p:nvSpPr>
        <p:spPr bwMode="auto">
          <a:xfrm>
            <a:off x="936625" y="3138488"/>
            <a:ext cx="3254375" cy="366712"/>
          </a:xfrm>
          <a:prstGeom prst="rect">
            <a:avLst/>
          </a:prstGeom>
          <a:noFill/>
          <a:ln w="9525">
            <a:noFill/>
            <a:miter lim="800000"/>
            <a:headEnd/>
            <a:tailEnd/>
          </a:ln>
        </p:spPr>
        <p:txBody>
          <a:bodyPr>
            <a:spAutoFit/>
          </a:bodyPr>
          <a:lstStyle/>
          <a:p>
            <a:pPr>
              <a:spcBef>
                <a:spcPct val="50000"/>
              </a:spcBef>
            </a:pPr>
            <a:r>
              <a:rPr lang="en-US"/>
              <a:t>… or, more generally,</a:t>
            </a:r>
          </a:p>
        </p:txBody>
      </p:sp>
      <p:pic>
        <p:nvPicPr>
          <p:cNvPr id="215057" name="Picture 17" descr="txp_fig"/>
          <p:cNvPicPr>
            <a:picLocks noChangeAspect="1" noChangeArrowheads="1"/>
          </p:cNvPicPr>
          <p:nvPr>
            <p:custDataLst>
              <p:tags r:id="rId1"/>
            </p:custDataLst>
          </p:nvPr>
        </p:nvPicPr>
        <p:blipFill>
          <a:blip r:embed="rId4"/>
          <a:srcRect/>
          <a:stretch>
            <a:fillRect/>
          </a:stretch>
        </p:blipFill>
        <p:spPr bwMode="auto">
          <a:xfrm>
            <a:off x="1893888" y="5367338"/>
            <a:ext cx="1460500" cy="323850"/>
          </a:xfrm>
          <a:prstGeom prst="rect">
            <a:avLst/>
          </a:prstGeom>
          <a:noFill/>
          <a:ln w="9525">
            <a:noFill/>
            <a:miter lim="800000"/>
            <a:headEnd/>
            <a:tailEnd/>
          </a:ln>
        </p:spPr>
      </p:pic>
      <p:sp>
        <p:nvSpPr>
          <p:cNvPr id="215058" name="Text Box 18"/>
          <p:cNvSpPr txBox="1">
            <a:spLocks noChangeArrowheads="1"/>
          </p:cNvSpPr>
          <p:nvPr/>
        </p:nvSpPr>
        <p:spPr bwMode="auto">
          <a:xfrm>
            <a:off x="968375" y="5334000"/>
            <a:ext cx="4137025" cy="641350"/>
          </a:xfrm>
          <a:prstGeom prst="rect">
            <a:avLst/>
          </a:prstGeom>
          <a:noFill/>
          <a:ln w="9525">
            <a:noFill/>
            <a:miter lim="800000"/>
            <a:headEnd/>
            <a:tailEnd/>
          </a:ln>
        </p:spPr>
        <p:txBody>
          <a:bodyPr wrap="none">
            <a:spAutoFit/>
          </a:bodyPr>
          <a:lstStyle/>
          <a:p>
            <a:r>
              <a:rPr lang="en-US"/>
              <a:t>… where                          are arbitrary</a:t>
            </a:r>
          </a:p>
          <a:p>
            <a:r>
              <a:rPr lang="en-US"/>
              <a:t>complex amplitudes</a:t>
            </a:r>
          </a:p>
        </p:txBody>
      </p:sp>
      <p:pic>
        <p:nvPicPr>
          <p:cNvPr id="32783" name="Picture 19" descr="txp_fig"/>
          <p:cNvPicPr>
            <a:picLocks noChangeAspect="1" noChangeArrowheads="1"/>
          </p:cNvPicPr>
          <p:nvPr>
            <p:custDataLst>
              <p:tags r:id="rId2"/>
            </p:custDataLst>
          </p:nvPr>
        </p:nvPicPr>
        <p:blipFill>
          <a:blip r:embed="rId5"/>
          <a:srcRect/>
          <a:stretch>
            <a:fillRect/>
          </a:stretch>
        </p:blipFill>
        <p:spPr bwMode="auto">
          <a:xfrm>
            <a:off x="1524000" y="2616200"/>
            <a:ext cx="1447800" cy="334963"/>
          </a:xfrm>
          <a:prstGeom prst="rect">
            <a:avLst/>
          </a:prstGeom>
          <a:noFill/>
          <a:ln w="9525">
            <a:noFill/>
            <a:miter lim="800000"/>
            <a:headEnd/>
            <a:tailEnd/>
          </a:ln>
        </p:spPr>
      </p:pic>
      <p:pic>
        <p:nvPicPr>
          <p:cNvPr id="32784" name="Picture 1" descr="latex-image-1.pdf"/>
          <p:cNvPicPr>
            <a:picLocks noChangeAspect="1"/>
          </p:cNvPicPr>
          <p:nvPr/>
        </p:nvPicPr>
        <p:blipFill>
          <a:blip r:embed="rId6"/>
          <a:srcRect/>
          <a:stretch>
            <a:fillRect/>
          </a:stretch>
        </p:blipFill>
        <p:spPr bwMode="auto">
          <a:xfrm>
            <a:off x="457200" y="1981200"/>
            <a:ext cx="4216400" cy="330200"/>
          </a:xfrm>
          <a:prstGeom prst="rect">
            <a:avLst/>
          </a:prstGeom>
          <a:noFill/>
          <a:ln w="9525">
            <a:noFill/>
            <a:miter lim="800000"/>
            <a:headEnd/>
            <a:tailEnd/>
          </a:ln>
        </p:spPr>
      </p:pic>
      <p:pic>
        <p:nvPicPr>
          <p:cNvPr id="32785" name="Picture 2" descr="latex-image-1.pdf"/>
          <p:cNvPicPr>
            <a:picLocks noChangeAspect="1"/>
          </p:cNvPicPr>
          <p:nvPr/>
        </p:nvPicPr>
        <p:blipFill>
          <a:blip r:embed="rId7"/>
          <a:srcRect/>
          <a:stretch>
            <a:fillRect/>
          </a:stretch>
        </p:blipFill>
        <p:spPr bwMode="auto">
          <a:xfrm>
            <a:off x="457200" y="1524000"/>
            <a:ext cx="3721100" cy="317500"/>
          </a:xfrm>
          <a:prstGeom prst="rect">
            <a:avLst/>
          </a:prstGeom>
          <a:noFill/>
          <a:ln w="9525">
            <a:noFill/>
            <a:miter lim="800000"/>
            <a:headEnd/>
            <a:tailEnd/>
          </a:ln>
        </p:spPr>
      </p:pic>
      <p:pic>
        <p:nvPicPr>
          <p:cNvPr id="32786" name="Picture 3" descr="latex-image-1.pdf"/>
          <p:cNvPicPr>
            <a:picLocks noChangeAspect="1"/>
          </p:cNvPicPr>
          <p:nvPr/>
        </p:nvPicPr>
        <p:blipFill>
          <a:blip r:embed="rId8"/>
          <a:srcRect/>
          <a:stretch>
            <a:fillRect/>
          </a:stretch>
        </p:blipFill>
        <p:spPr bwMode="auto">
          <a:xfrm>
            <a:off x="609600" y="3581400"/>
            <a:ext cx="3898900" cy="381000"/>
          </a:xfrm>
          <a:prstGeom prst="rect">
            <a:avLst/>
          </a:prstGeom>
          <a:noFill/>
          <a:ln w="9525">
            <a:noFill/>
            <a:miter lim="800000"/>
            <a:headEnd/>
            <a:tailEnd/>
          </a:ln>
        </p:spPr>
      </p:pic>
      <p:pic>
        <p:nvPicPr>
          <p:cNvPr id="32787" name="Picture 4" descr="latex-image-1.pdf"/>
          <p:cNvPicPr>
            <a:picLocks noChangeAspect="1"/>
          </p:cNvPicPr>
          <p:nvPr/>
        </p:nvPicPr>
        <p:blipFill>
          <a:blip r:embed="rId9"/>
          <a:srcRect/>
          <a:stretch>
            <a:fillRect/>
          </a:stretch>
        </p:blipFill>
        <p:spPr bwMode="auto">
          <a:xfrm>
            <a:off x="609600" y="4343400"/>
            <a:ext cx="4191000" cy="381000"/>
          </a:xfrm>
          <a:prstGeom prst="rect">
            <a:avLst/>
          </a:prstGeom>
          <a:noFill/>
          <a:ln w="9525">
            <a:noFill/>
            <a:miter lim="800000"/>
            <a:headEnd/>
            <a:tailEnd/>
          </a:ln>
        </p:spPr>
      </p:pic>
      <p:pic>
        <p:nvPicPr>
          <p:cNvPr id="32788" name="Picture 29" descr="latex-image-1.pdf"/>
          <p:cNvPicPr>
            <a:picLocks noChangeAspect="1"/>
          </p:cNvPicPr>
          <p:nvPr/>
        </p:nvPicPr>
        <p:blipFill>
          <a:blip r:embed="rId10"/>
          <a:srcRect/>
          <a:stretch>
            <a:fillRect/>
          </a:stretch>
        </p:blipFill>
        <p:spPr bwMode="auto">
          <a:xfrm>
            <a:off x="8153400" y="2971800"/>
            <a:ext cx="177800" cy="241300"/>
          </a:xfrm>
          <a:prstGeom prst="rect">
            <a:avLst/>
          </a:prstGeom>
          <a:noFill/>
          <a:ln w="9525">
            <a:noFill/>
            <a:miter lim="800000"/>
            <a:headEnd/>
            <a:tailEnd/>
          </a:ln>
        </p:spPr>
      </p:pic>
      <p:pic>
        <p:nvPicPr>
          <p:cNvPr id="32789" name="Picture 30" descr="latex-image-1.pdf"/>
          <p:cNvPicPr>
            <a:picLocks noChangeAspect="1"/>
          </p:cNvPicPr>
          <p:nvPr/>
        </p:nvPicPr>
        <p:blipFill>
          <a:blip r:embed="rId11"/>
          <a:srcRect/>
          <a:stretch>
            <a:fillRect/>
          </a:stretch>
        </p:blipFill>
        <p:spPr bwMode="auto">
          <a:xfrm>
            <a:off x="6934200" y="1752600"/>
            <a:ext cx="165100" cy="317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p:bldP spid="215054" grpId="0"/>
      <p:bldP spid="21505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p:cNvSpPr txBox="1">
            <a:spLocks noChangeArrowheads="1"/>
          </p:cNvSpPr>
          <p:nvPr/>
        </p:nvSpPr>
        <p:spPr bwMode="auto">
          <a:xfrm>
            <a:off x="685800" y="381000"/>
            <a:ext cx="2332038" cy="461963"/>
          </a:xfrm>
          <a:prstGeom prst="rect">
            <a:avLst/>
          </a:prstGeom>
          <a:noFill/>
          <a:ln w="9525">
            <a:noFill/>
            <a:miter lim="800000"/>
            <a:headEnd/>
            <a:tailEnd/>
          </a:ln>
        </p:spPr>
        <p:txBody>
          <a:bodyPr wrap="none">
            <a:spAutoFit/>
          </a:bodyPr>
          <a:lstStyle/>
          <a:p>
            <a:r>
              <a:rPr lang="en-US" sz="2400" b="1" u="sng"/>
              <a:t>Key Takeaways</a:t>
            </a:r>
          </a:p>
        </p:txBody>
      </p:sp>
      <p:sp>
        <p:nvSpPr>
          <p:cNvPr id="33795" name="TextBox 4"/>
          <p:cNvSpPr txBox="1">
            <a:spLocks noChangeArrowheads="1"/>
          </p:cNvSpPr>
          <p:nvPr/>
        </p:nvSpPr>
        <p:spPr bwMode="auto">
          <a:xfrm>
            <a:off x="4572000" y="457200"/>
            <a:ext cx="3778250" cy="830263"/>
          </a:xfrm>
          <a:prstGeom prst="rect">
            <a:avLst/>
          </a:prstGeom>
          <a:noFill/>
          <a:ln w="9525">
            <a:noFill/>
            <a:miter lim="800000"/>
            <a:headEnd/>
            <a:tailEnd/>
          </a:ln>
        </p:spPr>
        <p:txBody>
          <a:bodyPr wrap="none">
            <a:spAutoFit/>
          </a:bodyPr>
          <a:lstStyle/>
          <a:p>
            <a:r>
              <a:rPr lang="en-US" b="1"/>
              <a:t>Plasmas</a:t>
            </a:r>
            <a:r>
              <a:rPr lang="en-US"/>
              <a:t> – lossless, no restoring force</a:t>
            </a:r>
          </a:p>
          <a:p>
            <a:r>
              <a:rPr lang="en-US" b="1"/>
              <a:t>Metals</a:t>
            </a:r>
            <a:r>
              <a:rPr lang="en-US"/>
              <a:t> – lossy, no restoring force</a:t>
            </a:r>
          </a:p>
          <a:p>
            <a:r>
              <a:rPr lang="en-US" b="1"/>
              <a:t>Dielectrics</a:t>
            </a:r>
            <a:r>
              <a:rPr lang="en-US"/>
              <a:t> – lossy, with restoring force</a:t>
            </a:r>
          </a:p>
        </p:txBody>
      </p:sp>
      <p:sp>
        <p:nvSpPr>
          <p:cNvPr id="33796" name="TextBox 5"/>
          <p:cNvSpPr txBox="1">
            <a:spLocks noChangeArrowheads="1"/>
          </p:cNvSpPr>
          <p:nvPr/>
        </p:nvSpPr>
        <p:spPr bwMode="auto">
          <a:xfrm>
            <a:off x="571500" y="1524000"/>
            <a:ext cx="8001000" cy="830263"/>
          </a:xfrm>
          <a:prstGeom prst="rect">
            <a:avLst/>
          </a:prstGeom>
          <a:noFill/>
          <a:ln w="9525">
            <a:noFill/>
            <a:miter lim="800000"/>
            <a:headEnd/>
            <a:tailEnd/>
          </a:ln>
        </p:spPr>
        <p:txBody>
          <a:bodyPr>
            <a:spAutoFit/>
          </a:bodyPr>
          <a:lstStyle/>
          <a:p>
            <a:r>
              <a:rPr lang="en-US"/>
              <a:t>EM Field of light causes vibration of the matter it interacts with.  The mater is polarized along the same direction as the EM wave … leading to re-radiation of light by polarized matter.  (This is why skylight is polarized.)</a:t>
            </a:r>
          </a:p>
        </p:txBody>
      </p:sp>
      <p:sp>
        <p:nvSpPr>
          <p:cNvPr id="33797" name="Text Box 5"/>
          <p:cNvSpPr txBox="1">
            <a:spLocks noChangeArrowheads="1"/>
          </p:cNvSpPr>
          <p:nvPr/>
        </p:nvSpPr>
        <p:spPr bwMode="auto">
          <a:xfrm>
            <a:off x="609600" y="2922588"/>
            <a:ext cx="3048000" cy="3600450"/>
          </a:xfrm>
          <a:prstGeom prst="rect">
            <a:avLst/>
          </a:prstGeom>
          <a:noFill/>
          <a:ln w="9525">
            <a:noFill/>
            <a:miter lim="800000"/>
            <a:headEnd/>
            <a:tailEnd/>
          </a:ln>
        </p:spPr>
        <p:txBody>
          <a:bodyPr>
            <a:spAutoFit/>
          </a:bodyPr>
          <a:lstStyle/>
          <a:p>
            <a:r>
              <a:rPr lang="en-US" sz="2000" b="1"/>
              <a:t>Malus' law</a:t>
            </a:r>
            <a:r>
              <a:rPr lang="en-US" sz="1400"/>
              <a:t>: </a:t>
            </a:r>
            <a:r>
              <a:rPr lang="en-US"/>
              <a:t>when a perfect polarizer is placed in a polarized beam of light, the intensity, </a:t>
            </a:r>
            <a:r>
              <a:rPr lang="en-US" i="1"/>
              <a:t>I</a:t>
            </a:r>
            <a:r>
              <a:rPr lang="en-US"/>
              <a:t>, of the light that passes through is given by</a:t>
            </a:r>
          </a:p>
          <a:p>
            <a:endParaRPr lang="en-US"/>
          </a:p>
          <a:p>
            <a:pPr lvl="1"/>
            <a:endParaRPr lang="en-US"/>
          </a:p>
          <a:p>
            <a:pPr lvl="1"/>
            <a:endParaRPr lang="en-US"/>
          </a:p>
          <a:p>
            <a:pPr lvl="1"/>
            <a:r>
              <a:rPr lang="en-US"/>
              <a:t>  </a:t>
            </a:r>
          </a:p>
          <a:p>
            <a:r>
              <a:rPr lang="en-US"/>
              <a:t>where </a:t>
            </a:r>
            <a:r>
              <a:rPr lang="en-US" i="1"/>
              <a:t>I</a:t>
            </a:r>
            <a:r>
              <a:rPr lang="en-US" baseline="-25000"/>
              <a:t>0</a:t>
            </a:r>
            <a:r>
              <a:rPr lang="en-US"/>
              <a:t> is the initial intensity, and </a:t>
            </a:r>
            <a:r>
              <a:rPr lang="en-US" i="1"/>
              <a:t>θ</a:t>
            </a:r>
            <a:r>
              <a:rPr lang="en-US"/>
              <a:t> is the angle between the light's initial plane of polarization and the axis of the polarizer.</a:t>
            </a:r>
          </a:p>
        </p:txBody>
      </p:sp>
      <p:sp>
        <p:nvSpPr>
          <p:cNvPr id="33798" name="Rectangle 3"/>
          <p:cNvSpPr>
            <a:spLocks noGrp="1" noChangeArrowheads="1"/>
          </p:cNvSpPr>
          <p:nvPr>
            <p:ph type="title"/>
          </p:nvPr>
        </p:nvSpPr>
        <p:spPr>
          <a:xfrm>
            <a:off x="4191000" y="3810000"/>
            <a:ext cx="4724400" cy="1143000"/>
          </a:xfrm>
        </p:spPr>
        <p:txBody>
          <a:bodyPr/>
          <a:lstStyle/>
          <a:p>
            <a:pPr eaLnBrk="1" hangingPunct="1"/>
            <a:r>
              <a:rPr lang="en-GB" sz="1600" i="1" smtClean="0">
                <a:solidFill>
                  <a:schemeClr val="tx1"/>
                </a:solidFill>
                <a:latin typeface="Trebuchet MS" pitchFamily="34" charset="0"/>
              </a:rPr>
              <a:t>EM Waves can be linearly, circularly, or elliptically polarized.</a:t>
            </a:r>
            <a:br>
              <a:rPr lang="en-GB" sz="1600" i="1" smtClean="0">
                <a:solidFill>
                  <a:schemeClr val="tx1"/>
                </a:solidFill>
                <a:latin typeface="Trebuchet MS" pitchFamily="34" charset="0"/>
              </a:rPr>
            </a:br>
            <a:r>
              <a:rPr lang="en-GB" sz="1600" i="1" smtClean="0">
                <a:solidFill>
                  <a:schemeClr val="tx1"/>
                </a:solidFill>
                <a:latin typeface="Trebuchet MS" pitchFamily="34" charset="0"/>
              </a:rPr>
              <a:t/>
            </a:r>
            <a:br>
              <a:rPr lang="en-GB" sz="1600" i="1" smtClean="0">
                <a:solidFill>
                  <a:schemeClr val="tx1"/>
                </a:solidFill>
                <a:latin typeface="Trebuchet MS" pitchFamily="34" charset="0"/>
              </a:rPr>
            </a:br>
            <a:r>
              <a:rPr lang="en-GB" sz="1600" i="1" smtClean="0">
                <a:solidFill>
                  <a:schemeClr val="tx1"/>
                </a:solidFill>
                <a:latin typeface="Trebuchet MS" pitchFamily="34" charset="0"/>
              </a:rPr>
              <a:t>A linearly polarized wave can be represented as a sum of two circularly polarized waves.</a:t>
            </a:r>
          </a:p>
        </p:txBody>
      </p:sp>
      <p:pic>
        <p:nvPicPr>
          <p:cNvPr id="33799" name="Picture 1" descr="latex-image-1.pdf"/>
          <p:cNvPicPr>
            <a:picLocks noChangeAspect="1"/>
          </p:cNvPicPr>
          <p:nvPr/>
        </p:nvPicPr>
        <p:blipFill>
          <a:blip r:embed="rId2"/>
          <a:srcRect/>
          <a:stretch>
            <a:fillRect/>
          </a:stretch>
        </p:blipFill>
        <p:spPr bwMode="auto">
          <a:xfrm>
            <a:off x="1295400" y="4572000"/>
            <a:ext cx="1663700" cy="355600"/>
          </a:xfrm>
          <a:prstGeom prst="rect">
            <a:avLst/>
          </a:prstGeom>
          <a:noFill/>
          <a:ln w="9525">
            <a:noFill/>
            <a:miter lim="800000"/>
            <a:headEnd/>
            <a:tailEnd/>
          </a:ln>
        </p:spPr>
      </p:pic>
      <p:sp>
        <p:nvSpPr>
          <p:cNvPr id="33800" name="Rectangle 16"/>
          <p:cNvSpPr>
            <a:spLocks noChangeArrowheads="1"/>
          </p:cNvSpPr>
          <p:nvPr/>
        </p:nvSpPr>
        <p:spPr bwMode="auto">
          <a:xfrm>
            <a:off x="533400" y="2819400"/>
            <a:ext cx="3200400" cy="3810000"/>
          </a:xfrm>
          <a:prstGeom prst="rect">
            <a:avLst/>
          </a:prstGeom>
          <a:noFill/>
          <a:ln w="28575">
            <a:solidFill>
              <a:srgbClr val="3D84DB"/>
            </a:solidFill>
            <a:miter lim="800000"/>
            <a:headEnd/>
            <a:tailEnd/>
          </a:ln>
        </p:spPr>
        <p:txBody>
          <a:bodyPr wrap="none" anchor="ctr"/>
          <a:lstStyle/>
          <a:p>
            <a:endParaRPr lang="en-US"/>
          </a:p>
        </p:txBody>
      </p:sp>
      <p:sp>
        <p:nvSpPr>
          <p:cNvPr id="33801" name="Rectangle 16"/>
          <p:cNvSpPr>
            <a:spLocks noChangeArrowheads="1"/>
          </p:cNvSpPr>
          <p:nvPr/>
        </p:nvSpPr>
        <p:spPr bwMode="auto">
          <a:xfrm>
            <a:off x="4572000" y="304800"/>
            <a:ext cx="3733800" cy="1066800"/>
          </a:xfrm>
          <a:prstGeom prst="rect">
            <a:avLst/>
          </a:prstGeom>
          <a:noFill/>
          <a:ln w="28575">
            <a:solidFill>
              <a:srgbClr val="3D84DB"/>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981075" y="838200"/>
            <a:ext cx="14573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solidFill>
                  <a:srgbClr val="000000"/>
                </a:solidFill>
                <a:latin typeface="Arial" pitchFamily="34" charset="0"/>
                <a:cs typeface="Arial" pitchFamily="34" charset="0"/>
              </a:rPr>
              <a:t>MIT </a:t>
            </a:r>
            <a:r>
              <a:rPr lang="en-US" sz="1000" dirty="0" err="1">
                <a:solidFill>
                  <a:srgbClr val="000000"/>
                </a:solidFill>
                <a:latin typeface="Arial" pitchFamily="34" charset="0"/>
                <a:cs typeface="Arial" pitchFamily="34" charset="0"/>
              </a:rPr>
              <a:t>OpenCourseWare</a:t>
            </a:r>
            <a:endParaRPr lang="en-US" sz="1000" dirty="0">
              <a:solidFill>
                <a:srgbClr val="000000"/>
              </a:solidFill>
              <a:latin typeface="Arial" pitchFamily="34" charset="0"/>
              <a:cs typeface="Arial" pitchFamily="34" charset="0"/>
            </a:endParaRPr>
          </a:p>
        </p:txBody>
      </p:sp>
      <p:sp>
        <p:nvSpPr>
          <p:cNvPr id="10" name="Rectangle 4"/>
          <p:cNvSpPr>
            <a:spLocks noChangeArrowheads="1"/>
          </p:cNvSpPr>
          <p:nvPr/>
        </p:nvSpPr>
        <p:spPr bwMode="auto">
          <a:xfrm>
            <a:off x="990600" y="990600"/>
            <a:ext cx="1219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latin typeface="Arial" pitchFamily="34" charset="0"/>
                <a:cs typeface="Arial" pitchFamily="34" charset="0"/>
                <a:hlinkClick r:id="rId2"/>
              </a:rPr>
              <a:t>http://ocw.mit.edu</a:t>
            </a:r>
            <a:endParaRPr lang="en-US" sz="1000" dirty="0">
              <a:latin typeface="Arial" pitchFamily="34" charset="0"/>
              <a:cs typeface="Arial" pitchFamily="34" charset="0"/>
            </a:endParaRPr>
          </a:p>
        </p:txBody>
      </p:sp>
      <p:sp>
        <p:nvSpPr>
          <p:cNvPr id="11" name="Rectangle 5"/>
          <p:cNvSpPr>
            <a:spLocks noChangeArrowheads="1"/>
          </p:cNvSpPr>
          <p:nvPr/>
        </p:nvSpPr>
        <p:spPr bwMode="auto">
          <a:xfrm>
            <a:off x="914400" y="1905000"/>
            <a:ext cx="388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latin typeface="Arial" pitchFamily="34" charset="0"/>
                <a:cs typeface="Arial" pitchFamily="34" charset="0"/>
              </a:rPr>
              <a:t>6.007 Electromagnetic Energy: From Motors to Lasers</a:t>
            </a:r>
          </a:p>
        </p:txBody>
      </p:sp>
      <p:sp>
        <p:nvSpPr>
          <p:cNvPr id="12" name="Rectangle 6"/>
          <p:cNvSpPr>
            <a:spLocks noChangeArrowheads="1"/>
          </p:cNvSpPr>
          <p:nvPr/>
        </p:nvSpPr>
        <p:spPr bwMode="auto">
          <a:xfrm>
            <a:off x="914400" y="2133600"/>
            <a:ext cx="8715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latin typeface="Arial" pitchFamily="34" charset="0"/>
                <a:cs typeface="Arial" pitchFamily="34" charset="0"/>
              </a:rPr>
              <a:t>Spring 2011</a:t>
            </a:r>
          </a:p>
        </p:txBody>
      </p:sp>
      <p:sp>
        <p:nvSpPr>
          <p:cNvPr id="13" name="Rectangle 7"/>
          <p:cNvSpPr>
            <a:spLocks noChangeArrowheads="1"/>
          </p:cNvSpPr>
          <p:nvPr/>
        </p:nvSpPr>
        <p:spPr bwMode="auto">
          <a:xfrm>
            <a:off x="914400" y="3124200"/>
            <a:ext cx="5562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latin typeface="Arial" pitchFamily="34" charset="0"/>
                <a:cs typeface="Arial" pitchFamily="34" charset="0"/>
              </a:rPr>
              <a:t>For information about citing these materials or our Terms of Use, visit: </a:t>
            </a:r>
            <a:r>
              <a:rPr lang="en-US" sz="1000" dirty="0">
                <a:latin typeface="Arial" pitchFamily="34" charset="0"/>
                <a:cs typeface="Arial" pitchFamily="34" charset="0"/>
                <a:hlinkClick r:id="rId3"/>
              </a:rPr>
              <a:t>http://ocw.mit.edu/terms</a:t>
            </a:r>
            <a:r>
              <a:rPr lang="en-US" sz="1000" dirty="0">
                <a:latin typeface="Arial" pitchFamily="34" charset="0"/>
                <a:cs typeface="Arial" pitchFamily="34" charset="0"/>
              </a:rPr>
              <a:t>.</a:t>
            </a:r>
          </a:p>
        </p:txBody>
      </p:sp>
    </p:spTree>
    <p:extLst>
      <p:ext uri="{BB962C8B-B14F-4D97-AF65-F5344CB8AC3E}">
        <p14:creationId xmlns:p14="http://schemas.microsoft.com/office/powerpoint/2010/main" val="4099150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0"/>
          <p:cNvGrpSpPr>
            <a:grpSpLocks/>
          </p:cNvGrpSpPr>
          <p:nvPr/>
        </p:nvGrpSpPr>
        <p:grpSpPr bwMode="auto">
          <a:xfrm>
            <a:off x="3930650" y="2543175"/>
            <a:ext cx="4905375" cy="3613150"/>
            <a:chOff x="3879517" y="2871336"/>
            <a:chExt cx="4905256" cy="3612651"/>
          </a:xfrm>
        </p:grpSpPr>
        <p:pic>
          <p:nvPicPr>
            <p:cNvPr id="5144" name="Picture 16"/>
            <p:cNvPicPr>
              <a:picLocks noChangeAspect="1"/>
            </p:cNvPicPr>
            <p:nvPr/>
          </p:nvPicPr>
          <p:blipFill>
            <a:blip r:embed="rId2"/>
            <a:srcRect l="12358" r="8270" b="50000"/>
            <a:stretch>
              <a:fillRect/>
            </a:stretch>
          </p:blipFill>
          <p:spPr bwMode="auto">
            <a:xfrm>
              <a:off x="4276274" y="2871336"/>
              <a:ext cx="4508499" cy="3429000"/>
            </a:xfrm>
            <a:prstGeom prst="rect">
              <a:avLst/>
            </a:prstGeom>
            <a:noFill/>
            <a:ln w="9525">
              <a:noFill/>
              <a:miter lim="800000"/>
              <a:headEnd/>
              <a:tailEnd/>
            </a:ln>
          </p:spPr>
        </p:pic>
        <p:sp>
          <p:nvSpPr>
            <p:cNvPr id="5145" name="TextBox 25"/>
            <p:cNvSpPr txBox="1">
              <a:spLocks noChangeArrowheads="1"/>
            </p:cNvSpPr>
            <p:nvPr/>
          </p:nvSpPr>
          <p:spPr bwMode="auto">
            <a:xfrm>
              <a:off x="3880855" y="6009158"/>
              <a:ext cx="504816" cy="307777"/>
            </a:xfrm>
            <a:prstGeom prst="rect">
              <a:avLst/>
            </a:prstGeom>
            <a:noFill/>
            <a:ln w="9525">
              <a:noFill/>
              <a:miter lim="800000"/>
              <a:headEnd/>
              <a:tailEnd/>
            </a:ln>
          </p:spPr>
          <p:txBody>
            <a:bodyPr wrap="none">
              <a:spAutoFit/>
            </a:bodyPr>
            <a:lstStyle/>
            <a:p>
              <a:r>
                <a:rPr lang="en-US" sz="1400"/>
                <a:t>-0.5</a:t>
              </a:r>
            </a:p>
          </p:txBody>
        </p:sp>
        <p:sp>
          <p:nvSpPr>
            <p:cNvPr id="5146" name="TextBox 50"/>
            <p:cNvSpPr txBox="1">
              <a:spLocks noChangeArrowheads="1"/>
            </p:cNvSpPr>
            <p:nvPr/>
          </p:nvSpPr>
          <p:spPr bwMode="auto">
            <a:xfrm>
              <a:off x="4021222" y="5021547"/>
              <a:ext cx="278817" cy="307777"/>
            </a:xfrm>
            <a:prstGeom prst="rect">
              <a:avLst/>
            </a:prstGeom>
            <a:noFill/>
            <a:ln w="9525">
              <a:noFill/>
              <a:miter lim="800000"/>
              <a:headEnd/>
              <a:tailEnd/>
            </a:ln>
          </p:spPr>
          <p:txBody>
            <a:bodyPr wrap="none">
              <a:spAutoFit/>
            </a:bodyPr>
            <a:lstStyle/>
            <a:p>
              <a:r>
                <a:rPr lang="en-US" sz="1400"/>
                <a:t>0</a:t>
              </a:r>
            </a:p>
          </p:txBody>
        </p:sp>
        <p:sp>
          <p:nvSpPr>
            <p:cNvPr id="5147" name="TextBox 52"/>
            <p:cNvSpPr txBox="1">
              <a:spLocks noChangeArrowheads="1"/>
            </p:cNvSpPr>
            <p:nvPr/>
          </p:nvSpPr>
          <p:spPr bwMode="auto">
            <a:xfrm>
              <a:off x="3879517" y="4010895"/>
              <a:ext cx="438892" cy="307777"/>
            </a:xfrm>
            <a:prstGeom prst="rect">
              <a:avLst/>
            </a:prstGeom>
            <a:noFill/>
            <a:ln w="9525">
              <a:noFill/>
              <a:miter lim="800000"/>
              <a:headEnd/>
              <a:tailEnd/>
            </a:ln>
          </p:spPr>
          <p:txBody>
            <a:bodyPr wrap="none">
              <a:spAutoFit/>
            </a:bodyPr>
            <a:lstStyle/>
            <a:p>
              <a:r>
                <a:rPr lang="en-US" sz="1400"/>
                <a:t>0.5</a:t>
              </a:r>
            </a:p>
          </p:txBody>
        </p:sp>
        <p:sp>
          <p:nvSpPr>
            <p:cNvPr id="5148" name="TextBox 53"/>
            <p:cNvSpPr txBox="1">
              <a:spLocks noChangeArrowheads="1"/>
            </p:cNvSpPr>
            <p:nvPr/>
          </p:nvSpPr>
          <p:spPr bwMode="auto">
            <a:xfrm>
              <a:off x="3898232" y="3080453"/>
              <a:ext cx="438892" cy="307777"/>
            </a:xfrm>
            <a:prstGeom prst="rect">
              <a:avLst/>
            </a:prstGeom>
            <a:noFill/>
            <a:ln w="9525">
              <a:noFill/>
              <a:miter lim="800000"/>
              <a:headEnd/>
              <a:tailEnd/>
            </a:ln>
          </p:spPr>
          <p:txBody>
            <a:bodyPr wrap="none">
              <a:spAutoFit/>
            </a:bodyPr>
            <a:lstStyle/>
            <a:p>
              <a:r>
                <a:rPr lang="en-US" sz="1400"/>
                <a:t>1.0</a:t>
              </a:r>
            </a:p>
          </p:txBody>
        </p:sp>
        <p:sp>
          <p:nvSpPr>
            <p:cNvPr id="5149" name="TextBox 54"/>
            <p:cNvSpPr txBox="1">
              <a:spLocks noChangeArrowheads="1"/>
            </p:cNvSpPr>
            <p:nvPr/>
          </p:nvSpPr>
          <p:spPr bwMode="auto">
            <a:xfrm>
              <a:off x="5289887" y="6161557"/>
              <a:ext cx="278817" cy="307777"/>
            </a:xfrm>
            <a:prstGeom prst="rect">
              <a:avLst/>
            </a:prstGeom>
            <a:noFill/>
            <a:ln w="9525">
              <a:noFill/>
              <a:miter lim="800000"/>
              <a:headEnd/>
              <a:tailEnd/>
            </a:ln>
          </p:spPr>
          <p:txBody>
            <a:bodyPr wrap="none">
              <a:spAutoFit/>
            </a:bodyPr>
            <a:lstStyle/>
            <a:p>
              <a:r>
                <a:rPr lang="en-US" sz="1400"/>
                <a:t>1</a:t>
              </a:r>
            </a:p>
          </p:txBody>
        </p:sp>
        <p:sp>
          <p:nvSpPr>
            <p:cNvPr id="5150" name="TextBox 55"/>
            <p:cNvSpPr txBox="1">
              <a:spLocks noChangeArrowheads="1"/>
            </p:cNvSpPr>
            <p:nvPr/>
          </p:nvSpPr>
          <p:spPr bwMode="auto">
            <a:xfrm>
              <a:off x="6337972" y="6176210"/>
              <a:ext cx="520028" cy="307777"/>
            </a:xfrm>
            <a:prstGeom prst="rect">
              <a:avLst/>
            </a:prstGeom>
            <a:noFill/>
            <a:ln w="9525">
              <a:noFill/>
              <a:miter lim="800000"/>
              <a:headEnd/>
              <a:tailEnd/>
            </a:ln>
          </p:spPr>
          <p:txBody>
            <a:bodyPr>
              <a:spAutoFit/>
            </a:bodyPr>
            <a:lstStyle/>
            <a:p>
              <a:r>
                <a:rPr lang="en-US" sz="1400"/>
                <a:t>1.5</a:t>
              </a:r>
            </a:p>
          </p:txBody>
        </p:sp>
        <p:sp>
          <p:nvSpPr>
            <p:cNvPr id="5151" name="TextBox 56"/>
            <p:cNvSpPr txBox="1">
              <a:spLocks noChangeArrowheads="1"/>
            </p:cNvSpPr>
            <p:nvPr/>
          </p:nvSpPr>
          <p:spPr bwMode="auto">
            <a:xfrm>
              <a:off x="7546477" y="6154822"/>
              <a:ext cx="520028" cy="307777"/>
            </a:xfrm>
            <a:prstGeom prst="rect">
              <a:avLst/>
            </a:prstGeom>
            <a:noFill/>
            <a:ln w="9525">
              <a:noFill/>
              <a:miter lim="800000"/>
              <a:headEnd/>
              <a:tailEnd/>
            </a:ln>
          </p:spPr>
          <p:txBody>
            <a:bodyPr>
              <a:spAutoFit/>
            </a:bodyPr>
            <a:lstStyle/>
            <a:p>
              <a:r>
                <a:rPr lang="en-US" sz="1400"/>
                <a:t>2</a:t>
              </a:r>
            </a:p>
          </p:txBody>
        </p:sp>
      </p:grpSp>
      <p:sp>
        <p:nvSpPr>
          <p:cNvPr id="5123" name="Rectangle 4"/>
          <p:cNvSpPr>
            <a:spLocks noChangeArrowheads="1"/>
          </p:cNvSpPr>
          <p:nvPr/>
        </p:nvSpPr>
        <p:spPr bwMode="auto">
          <a:xfrm>
            <a:off x="762000" y="379413"/>
            <a:ext cx="8305800" cy="534987"/>
          </a:xfrm>
          <a:prstGeom prst="rect">
            <a:avLst/>
          </a:prstGeom>
          <a:noFill/>
          <a:ln w="9525">
            <a:noFill/>
            <a:miter lim="800000"/>
            <a:headEnd/>
            <a:tailEnd/>
          </a:ln>
        </p:spPr>
        <p:txBody>
          <a:bodyPr anchor="ctr"/>
          <a:lstStyle/>
          <a:p>
            <a:r>
              <a:rPr lang="en-US" sz="2400" i="1" u="sng"/>
              <a:t>Plasmas</a:t>
            </a:r>
            <a:r>
              <a:rPr lang="en-US" sz="2400" i="1"/>
              <a:t> (which we will assume to be lossless,            )</a:t>
            </a:r>
          </a:p>
          <a:p>
            <a:r>
              <a:rPr lang="en-US" sz="2400" i="1"/>
              <a:t>        … have no restoring force for electrons, </a:t>
            </a:r>
          </a:p>
        </p:txBody>
      </p:sp>
      <p:pic>
        <p:nvPicPr>
          <p:cNvPr id="5124" name="Picture 8" descr="latex-image-1.pdf"/>
          <p:cNvPicPr>
            <a:picLocks noChangeAspect="1"/>
          </p:cNvPicPr>
          <p:nvPr/>
        </p:nvPicPr>
        <p:blipFill>
          <a:blip r:embed="rId3"/>
          <a:srcRect/>
          <a:stretch>
            <a:fillRect/>
          </a:stretch>
        </p:blipFill>
        <p:spPr bwMode="auto">
          <a:xfrm>
            <a:off x="7250113" y="304800"/>
            <a:ext cx="889000" cy="341313"/>
          </a:xfrm>
          <a:prstGeom prst="rect">
            <a:avLst/>
          </a:prstGeom>
          <a:noFill/>
          <a:ln w="9525">
            <a:noFill/>
            <a:miter lim="800000"/>
            <a:headEnd/>
            <a:tailEnd/>
          </a:ln>
        </p:spPr>
      </p:pic>
      <p:pic>
        <p:nvPicPr>
          <p:cNvPr id="5125" name="Picture 16" descr="latex-image-1.pdf"/>
          <p:cNvPicPr>
            <a:picLocks noChangeAspect="1"/>
          </p:cNvPicPr>
          <p:nvPr/>
        </p:nvPicPr>
        <p:blipFill>
          <a:blip r:embed="rId4"/>
          <a:srcRect/>
          <a:stretch>
            <a:fillRect/>
          </a:stretch>
        </p:blipFill>
        <p:spPr bwMode="auto">
          <a:xfrm>
            <a:off x="7148513" y="685800"/>
            <a:ext cx="1055687" cy="327025"/>
          </a:xfrm>
          <a:prstGeom prst="rect">
            <a:avLst/>
          </a:prstGeom>
          <a:noFill/>
          <a:ln w="9525">
            <a:noFill/>
            <a:miter lim="800000"/>
            <a:headEnd/>
            <a:tailEnd/>
          </a:ln>
        </p:spPr>
      </p:pic>
      <p:sp>
        <p:nvSpPr>
          <p:cNvPr id="21" name="TextBox 20"/>
          <p:cNvSpPr txBox="1">
            <a:spLocks noChangeArrowheads="1"/>
          </p:cNvSpPr>
          <p:nvPr/>
        </p:nvSpPr>
        <p:spPr bwMode="auto">
          <a:xfrm>
            <a:off x="5668963" y="5257800"/>
            <a:ext cx="2941637" cy="369888"/>
          </a:xfrm>
          <a:prstGeom prst="rect">
            <a:avLst/>
          </a:prstGeom>
          <a:noFill/>
          <a:ln w="9525">
            <a:noFill/>
            <a:miter lim="800000"/>
            <a:headEnd/>
            <a:tailEnd/>
          </a:ln>
        </p:spPr>
        <p:txBody>
          <a:bodyPr wrap="none">
            <a:spAutoFit/>
          </a:bodyPr>
          <a:lstStyle/>
          <a:p>
            <a:r>
              <a:rPr lang="en-US" sz="1800"/>
              <a:t>If </a:t>
            </a:r>
            <a:r>
              <a:rPr lang="en-US" sz="1800" i="1"/>
              <a:t>ε</a:t>
            </a:r>
            <a:r>
              <a:rPr lang="en-US" sz="1800"/>
              <a:t> &lt; 0 then </a:t>
            </a:r>
            <a:r>
              <a:rPr lang="en-US" sz="1800" i="1"/>
              <a:t>n</a:t>
            </a:r>
            <a:r>
              <a:rPr lang="en-US" sz="1800"/>
              <a:t> is imaginary </a:t>
            </a:r>
          </a:p>
        </p:txBody>
      </p:sp>
      <p:sp>
        <p:nvSpPr>
          <p:cNvPr id="19" name="Rectangle 18"/>
          <p:cNvSpPr/>
          <p:nvPr/>
        </p:nvSpPr>
        <p:spPr>
          <a:xfrm>
            <a:off x="3429000" y="43434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MS PGothic" charset="0"/>
              <a:cs typeface="MS PGothic" charset="0"/>
            </a:endParaRPr>
          </a:p>
        </p:txBody>
      </p:sp>
      <p:sp>
        <p:nvSpPr>
          <p:cNvPr id="5128" name="TextBox 11"/>
          <p:cNvSpPr txBox="1">
            <a:spLocks noChangeArrowheads="1"/>
          </p:cNvSpPr>
          <p:nvPr/>
        </p:nvSpPr>
        <p:spPr bwMode="auto">
          <a:xfrm>
            <a:off x="4267200" y="2209800"/>
            <a:ext cx="1471613" cy="400050"/>
          </a:xfrm>
          <a:prstGeom prst="rect">
            <a:avLst/>
          </a:prstGeom>
          <a:noFill/>
          <a:ln w="9525">
            <a:noFill/>
            <a:miter lim="800000"/>
            <a:headEnd/>
            <a:tailEnd/>
          </a:ln>
        </p:spPr>
        <p:txBody>
          <a:bodyPr wrap="none">
            <a:spAutoFit/>
          </a:bodyPr>
          <a:lstStyle/>
          <a:p>
            <a:r>
              <a:rPr lang="en-US" sz="2000" b="1">
                <a:solidFill>
                  <a:srgbClr val="2E6CD0"/>
                </a:solidFill>
              </a:rPr>
              <a:t>Reflecting </a:t>
            </a:r>
            <a:endParaRPr lang="en-US" sz="2000" b="1">
              <a:solidFill>
                <a:srgbClr val="800000"/>
              </a:solidFill>
            </a:endParaRPr>
          </a:p>
        </p:txBody>
      </p:sp>
      <p:sp>
        <p:nvSpPr>
          <p:cNvPr id="5129" name="TextBox 12"/>
          <p:cNvSpPr txBox="1">
            <a:spLocks noChangeArrowheads="1"/>
          </p:cNvSpPr>
          <p:nvPr/>
        </p:nvSpPr>
        <p:spPr bwMode="auto">
          <a:xfrm>
            <a:off x="6172200" y="2233613"/>
            <a:ext cx="1608138" cy="400050"/>
          </a:xfrm>
          <a:prstGeom prst="rect">
            <a:avLst/>
          </a:prstGeom>
          <a:noFill/>
          <a:ln w="9525">
            <a:noFill/>
            <a:miter lim="800000"/>
            <a:headEnd/>
            <a:tailEnd/>
          </a:ln>
        </p:spPr>
        <p:txBody>
          <a:bodyPr wrap="none">
            <a:spAutoFit/>
          </a:bodyPr>
          <a:lstStyle/>
          <a:p>
            <a:r>
              <a:rPr lang="en-US" sz="2000" b="1">
                <a:solidFill>
                  <a:srgbClr val="2E6CD0"/>
                </a:solidFill>
              </a:rPr>
              <a:t>Transparent</a:t>
            </a:r>
            <a:endParaRPr lang="en-US" sz="2000" b="1">
              <a:solidFill>
                <a:srgbClr val="800000"/>
              </a:solidFill>
            </a:endParaRPr>
          </a:p>
        </p:txBody>
      </p:sp>
      <p:pic>
        <p:nvPicPr>
          <p:cNvPr id="5130" name="Picture 1" descr="latex-image-1.pdf"/>
          <p:cNvPicPr>
            <a:picLocks noChangeAspect="1"/>
          </p:cNvPicPr>
          <p:nvPr/>
        </p:nvPicPr>
        <p:blipFill>
          <a:blip r:embed="rId5"/>
          <a:srcRect/>
          <a:stretch>
            <a:fillRect/>
          </a:stretch>
        </p:blipFill>
        <p:spPr bwMode="auto">
          <a:xfrm>
            <a:off x="1295400" y="1447800"/>
            <a:ext cx="2219325" cy="941388"/>
          </a:xfrm>
          <a:prstGeom prst="rect">
            <a:avLst/>
          </a:prstGeom>
          <a:noFill/>
          <a:ln w="9525">
            <a:noFill/>
            <a:miter lim="800000"/>
            <a:headEnd/>
            <a:tailEnd/>
          </a:ln>
        </p:spPr>
      </p:pic>
      <p:grpSp>
        <p:nvGrpSpPr>
          <p:cNvPr id="5131" name="Group 22"/>
          <p:cNvGrpSpPr>
            <a:grpSpLocks/>
          </p:cNvGrpSpPr>
          <p:nvPr/>
        </p:nvGrpSpPr>
        <p:grpSpPr bwMode="auto">
          <a:xfrm>
            <a:off x="4348163" y="2482850"/>
            <a:ext cx="4421187" cy="1752600"/>
            <a:chOff x="4640972" y="2509838"/>
            <a:chExt cx="4420684" cy="1752600"/>
          </a:xfrm>
        </p:grpSpPr>
        <p:cxnSp>
          <p:nvCxnSpPr>
            <p:cNvPr id="32" name="Straight Arrow Connector 31"/>
            <p:cNvCxnSpPr>
              <a:cxnSpLocks noChangeShapeType="1"/>
            </p:cNvCxnSpPr>
            <p:nvPr/>
          </p:nvCxnSpPr>
          <p:spPr bwMode="auto">
            <a:xfrm>
              <a:off x="4640972" y="2728913"/>
              <a:ext cx="1109536" cy="15875"/>
            </a:xfrm>
            <a:prstGeom prst="straightConnector1">
              <a:avLst/>
            </a:prstGeom>
            <a:noFill/>
            <a:ln w="25400">
              <a:solidFill>
                <a:schemeClr val="tx1"/>
              </a:solidFill>
              <a:round/>
              <a:headEnd type="arrow" w="med" len="med"/>
              <a:tailEnd type="arrow" w="med" len="med"/>
            </a:ln>
            <a:effectLst>
              <a:outerShdw dist="20000" dir="5400000" rotWithShape="0">
                <a:srgbClr val="808080">
                  <a:alpha val="37999"/>
                </a:srgbClr>
              </a:outerShdw>
            </a:effectLst>
          </p:spPr>
        </p:cxnSp>
        <p:cxnSp>
          <p:nvCxnSpPr>
            <p:cNvPr id="33" name="Straight Arrow Connector 32"/>
            <p:cNvCxnSpPr>
              <a:cxnSpLocks noChangeShapeType="1"/>
            </p:cNvCxnSpPr>
            <p:nvPr/>
          </p:nvCxnSpPr>
          <p:spPr bwMode="auto">
            <a:xfrm>
              <a:off x="5783842" y="2743201"/>
              <a:ext cx="3277814" cy="31750"/>
            </a:xfrm>
            <a:prstGeom prst="straightConnector1">
              <a:avLst/>
            </a:prstGeom>
            <a:noFill/>
            <a:ln w="25400">
              <a:solidFill>
                <a:schemeClr val="tx1"/>
              </a:solidFill>
              <a:round/>
              <a:headEnd type="arrow" w="med" len="med"/>
              <a:tailEnd type="arrow" w="med" len="med"/>
            </a:ln>
            <a:effectLst>
              <a:outerShdw dist="20000" dir="5400000" rotWithShape="0">
                <a:srgbClr val="808080">
                  <a:alpha val="37999"/>
                </a:srgbClr>
              </a:outerShdw>
            </a:effectLst>
          </p:spPr>
        </p:cxnSp>
        <p:cxnSp>
          <p:nvCxnSpPr>
            <p:cNvPr id="34" name="Straight Connector 33"/>
            <p:cNvCxnSpPr/>
            <p:nvPr/>
          </p:nvCxnSpPr>
          <p:spPr>
            <a:xfrm rot="5400000">
              <a:off x="4882939" y="3385344"/>
              <a:ext cx="1752600" cy="1587"/>
            </a:xfrm>
            <a:prstGeom prst="line">
              <a:avLst/>
            </a:prstGeom>
            <a:ln w="254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5132" name="Picture 31" descr="latex-image-1.pdf"/>
          <p:cNvPicPr>
            <a:picLocks noChangeAspect="1"/>
          </p:cNvPicPr>
          <p:nvPr/>
        </p:nvPicPr>
        <p:blipFill>
          <a:blip r:embed="rId6"/>
          <a:srcRect/>
          <a:stretch>
            <a:fillRect/>
          </a:stretch>
        </p:blipFill>
        <p:spPr bwMode="auto">
          <a:xfrm>
            <a:off x="6232525" y="3565525"/>
            <a:ext cx="133350" cy="174625"/>
          </a:xfrm>
          <a:prstGeom prst="rect">
            <a:avLst/>
          </a:prstGeom>
          <a:noFill/>
          <a:ln w="9525">
            <a:noFill/>
            <a:miter lim="800000"/>
            <a:headEnd/>
            <a:tailEnd/>
          </a:ln>
        </p:spPr>
      </p:pic>
      <p:pic>
        <p:nvPicPr>
          <p:cNvPr id="5133" name="Picture 43" descr="latex-image-1.pdf"/>
          <p:cNvPicPr>
            <a:picLocks noChangeAspect="1"/>
          </p:cNvPicPr>
          <p:nvPr/>
        </p:nvPicPr>
        <p:blipFill>
          <a:blip r:embed="rId7"/>
          <a:srcRect/>
          <a:stretch>
            <a:fillRect/>
          </a:stretch>
        </p:blipFill>
        <p:spPr bwMode="auto">
          <a:xfrm rot="-5400000">
            <a:off x="3608388" y="4281488"/>
            <a:ext cx="577850" cy="361950"/>
          </a:xfrm>
          <a:prstGeom prst="rect">
            <a:avLst/>
          </a:prstGeom>
          <a:noFill/>
          <a:ln w="9525">
            <a:noFill/>
            <a:miter lim="800000"/>
            <a:headEnd/>
            <a:tailEnd/>
          </a:ln>
        </p:spPr>
      </p:pic>
      <p:pic>
        <p:nvPicPr>
          <p:cNvPr id="5134" name="Picture 1" descr="latex-image-1.pdf"/>
          <p:cNvPicPr>
            <a:picLocks noChangeAspect="1"/>
          </p:cNvPicPr>
          <p:nvPr/>
        </p:nvPicPr>
        <p:blipFill>
          <a:blip r:embed="rId8"/>
          <a:srcRect/>
          <a:stretch>
            <a:fillRect/>
          </a:stretch>
        </p:blipFill>
        <p:spPr bwMode="auto">
          <a:xfrm>
            <a:off x="817563" y="2619375"/>
            <a:ext cx="1879600" cy="736600"/>
          </a:xfrm>
          <a:prstGeom prst="rect">
            <a:avLst/>
          </a:prstGeom>
          <a:noFill/>
          <a:ln w="9525">
            <a:noFill/>
            <a:miter lim="800000"/>
            <a:headEnd/>
            <a:tailEnd/>
          </a:ln>
        </p:spPr>
      </p:pic>
      <p:pic>
        <p:nvPicPr>
          <p:cNvPr id="5135" name="Picture 2" descr="latex-image-1.pdf"/>
          <p:cNvPicPr>
            <a:picLocks noChangeAspect="1"/>
          </p:cNvPicPr>
          <p:nvPr/>
        </p:nvPicPr>
        <p:blipFill>
          <a:blip r:embed="rId9"/>
          <a:srcRect/>
          <a:stretch>
            <a:fillRect/>
          </a:stretch>
        </p:blipFill>
        <p:spPr bwMode="auto">
          <a:xfrm>
            <a:off x="381000" y="3733800"/>
            <a:ext cx="1828800" cy="736600"/>
          </a:xfrm>
          <a:prstGeom prst="rect">
            <a:avLst/>
          </a:prstGeom>
          <a:noFill/>
          <a:ln w="9525">
            <a:noFill/>
            <a:miter lim="800000"/>
            <a:headEnd/>
            <a:tailEnd/>
          </a:ln>
        </p:spPr>
      </p:pic>
      <p:pic>
        <p:nvPicPr>
          <p:cNvPr id="5136" name="Picture 3" descr="latex-image-1.pdf"/>
          <p:cNvPicPr>
            <a:picLocks noChangeAspect="1"/>
          </p:cNvPicPr>
          <p:nvPr/>
        </p:nvPicPr>
        <p:blipFill>
          <a:blip r:embed="rId10"/>
          <a:srcRect/>
          <a:stretch>
            <a:fillRect/>
          </a:stretch>
        </p:blipFill>
        <p:spPr bwMode="auto">
          <a:xfrm>
            <a:off x="457200" y="4902200"/>
            <a:ext cx="1816100" cy="736600"/>
          </a:xfrm>
          <a:prstGeom prst="rect">
            <a:avLst/>
          </a:prstGeom>
          <a:noFill/>
          <a:ln w="9525">
            <a:noFill/>
            <a:miter lim="800000"/>
            <a:headEnd/>
            <a:tailEnd/>
          </a:ln>
        </p:spPr>
      </p:pic>
      <p:pic>
        <p:nvPicPr>
          <p:cNvPr id="5137" name="Picture 4" descr="latex-image-1.pdf"/>
          <p:cNvPicPr>
            <a:picLocks noChangeAspect="1"/>
          </p:cNvPicPr>
          <p:nvPr/>
        </p:nvPicPr>
        <p:blipFill>
          <a:blip r:embed="rId11"/>
          <a:srcRect/>
          <a:stretch>
            <a:fillRect/>
          </a:stretch>
        </p:blipFill>
        <p:spPr bwMode="auto">
          <a:xfrm>
            <a:off x="2667000" y="3962400"/>
            <a:ext cx="927100" cy="254000"/>
          </a:xfrm>
          <a:prstGeom prst="rect">
            <a:avLst/>
          </a:prstGeom>
          <a:noFill/>
          <a:ln w="9525">
            <a:noFill/>
            <a:miter lim="800000"/>
            <a:headEnd/>
            <a:tailEnd/>
          </a:ln>
        </p:spPr>
      </p:pic>
      <p:pic>
        <p:nvPicPr>
          <p:cNvPr id="5138" name="Picture 5" descr="latex-image-1.pdf"/>
          <p:cNvPicPr>
            <a:picLocks noChangeAspect="1"/>
          </p:cNvPicPr>
          <p:nvPr/>
        </p:nvPicPr>
        <p:blipFill>
          <a:blip r:embed="rId12"/>
          <a:srcRect/>
          <a:stretch>
            <a:fillRect/>
          </a:stretch>
        </p:blipFill>
        <p:spPr bwMode="auto">
          <a:xfrm>
            <a:off x="2706688" y="4943475"/>
            <a:ext cx="927100" cy="254000"/>
          </a:xfrm>
          <a:prstGeom prst="rect">
            <a:avLst/>
          </a:prstGeom>
          <a:noFill/>
          <a:ln w="9525">
            <a:noFill/>
            <a:miter lim="800000"/>
            <a:headEnd/>
            <a:tailEnd/>
          </a:ln>
        </p:spPr>
      </p:pic>
      <p:sp>
        <p:nvSpPr>
          <p:cNvPr id="5139" name="TextBox 6"/>
          <p:cNvSpPr txBox="1">
            <a:spLocks noChangeArrowheads="1"/>
          </p:cNvSpPr>
          <p:nvPr/>
        </p:nvSpPr>
        <p:spPr bwMode="auto">
          <a:xfrm>
            <a:off x="2212975" y="3886200"/>
            <a:ext cx="454025" cy="338138"/>
          </a:xfrm>
          <a:prstGeom prst="rect">
            <a:avLst/>
          </a:prstGeom>
          <a:noFill/>
          <a:ln w="9525">
            <a:noFill/>
            <a:miter lim="800000"/>
            <a:headEnd/>
            <a:tailEnd/>
          </a:ln>
        </p:spPr>
        <p:txBody>
          <a:bodyPr wrap="none">
            <a:spAutoFit/>
          </a:bodyPr>
          <a:lstStyle/>
          <a:p>
            <a:r>
              <a:rPr lang="en-US"/>
              <a:t>for</a:t>
            </a:r>
          </a:p>
        </p:txBody>
      </p:sp>
      <p:sp>
        <p:nvSpPr>
          <p:cNvPr id="5140" name="TextBox 34"/>
          <p:cNvSpPr txBox="1">
            <a:spLocks noChangeArrowheads="1"/>
          </p:cNvSpPr>
          <p:nvPr/>
        </p:nvSpPr>
        <p:spPr bwMode="auto">
          <a:xfrm>
            <a:off x="2209800" y="4876800"/>
            <a:ext cx="454025" cy="338138"/>
          </a:xfrm>
          <a:prstGeom prst="rect">
            <a:avLst/>
          </a:prstGeom>
          <a:noFill/>
          <a:ln w="9525">
            <a:noFill/>
            <a:miter lim="800000"/>
            <a:headEnd/>
            <a:tailEnd/>
          </a:ln>
        </p:spPr>
        <p:txBody>
          <a:bodyPr wrap="none">
            <a:spAutoFit/>
          </a:bodyPr>
          <a:lstStyle/>
          <a:p>
            <a:r>
              <a:rPr lang="en-US"/>
              <a:t>for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471488" y="150813"/>
            <a:ext cx="8305800" cy="534987"/>
          </a:xfrm>
          <a:prstGeom prst="rect">
            <a:avLst/>
          </a:prstGeom>
          <a:noFill/>
          <a:ln w="9525">
            <a:noFill/>
            <a:miter lim="800000"/>
            <a:headEnd/>
            <a:tailEnd/>
          </a:ln>
        </p:spPr>
        <p:txBody>
          <a:bodyPr anchor="ctr"/>
          <a:lstStyle/>
          <a:p>
            <a:r>
              <a:rPr lang="en-US" sz="2400" i="1" u="sng"/>
              <a:t>Metals</a:t>
            </a:r>
            <a:r>
              <a:rPr lang="en-US" sz="2400" i="1"/>
              <a:t> are Lossy </a:t>
            </a:r>
          </a:p>
          <a:p>
            <a:r>
              <a:rPr lang="en-US" sz="2400" i="1"/>
              <a:t>        … and have no restoring force for electrons </a:t>
            </a:r>
          </a:p>
        </p:txBody>
      </p:sp>
      <p:cxnSp>
        <p:nvCxnSpPr>
          <p:cNvPr id="6" name="Straight Arrow Connector 5"/>
          <p:cNvCxnSpPr>
            <a:cxnSpLocks noChangeShapeType="1"/>
          </p:cNvCxnSpPr>
          <p:nvPr/>
        </p:nvCxnSpPr>
        <p:spPr bwMode="auto">
          <a:xfrm>
            <a:off x="4267200" y="2667000"/>
            <a:ext cx="1600200" cy="1588"/>
          </a:xfrm>
          <a:prstGeom prst="straightConnector1">
            <a:avLst/>
          </a:prstGeom>
          <a:noFill/>
          <a:ln w="25400">
            <a:solidFill>
              <a:schemeClr val="tx1"/>
            </a:solidFill>
            <a:round/>
            <a:headEnd type="arrow" w="med" len="med"/>
            <a:tailEnd type="arrow" w="med" len="med"/>
          </a:ln>
          <a:effectLst>
            <a:outerShdw dist="20000" dir="5400000" rotWithShape="0">
              <a:srgbClr val="808080">
                <a:alpha val="37999"/>
              </a:srgbClr>
            </a:outerShdw>
          </a:effectLst>
        </p:spPr>
      </p:cxnSp>
      <p:cxnSp>
        <p:nvCxnSpPr>
          <p:cNvPr id="8" name="Straight Arrow Connector 7"/>
          <p:cNvCxnSpPr>
            <a:cxnSpLocks noChangeShapeType="1"/>
          </p:cNvCxnSpPr>
          <p:nvPr/>
        </p:nvCxnSpPr>
        <p:spPr bwMode="auto">
          <a:xfrm>
            <a:off x="5918200" y="2667000"/>
            <a:ext cx="2819400" cy="1588"/>
          </a:xfrm>
          <a:prstGeom prst="straightConnector1">
            <a:avLst/>
          </a:prstGeom>
          <a:noFill/>
          <a:ln w="25400">
            <a:solidFill>
              <a:schemeClr val="tx1"/>
            </a:solidFill>
            <a:round/>
            <a:headEnd type="arrow" w="med" len="med"/>
            <a:tailEnd type="arrow" w="med" len="med"/>
          </a:ln>
          <a:effectLst>
            <a:outerShdw dist="20000" dir="5400000" rotWithShape="0">
              <a:srgbClr val="808080">
                <a:alpha val="37999"/>
              </a:srgbClr>
            </a:outerShdw>
          </a:effectLst>
        </p:spPr>
      </p:cxnSp>
      <p:sp>
        <p:nvSpPr>
          <p:cNvPr id="6149" name="TextBox 11"/>
          <p:cNvSpPr txBox="1">
            <a:spLocks noChangeArrowheads="1"/>
          </p:cNvSpPr>
          <p:nvPr/>
        </p:nvSpPr>
        <p:spPr bwMode="auto">
          <a:xfrm>
            <a:off x="4495800" y="2209800"/>
            <a:ext cx="1471613" cy="400050"/>
          </a:xfrm>
          <a:prstGeom prst="rect">
            <a:avLst/>
          </a:prstGeom>
          <a:noFill/>
          <a:ln w="9525">
            <a:noFill/>
            <a:miter lim="800000"/>
            <a:headEnd/>
            <a:tailEnd/>
          </a:ln>
        </p:spPr>
        <p:txBody>
          <a:bodyPr wrap="none">
            <a:spAutoFit/>
          </a:bodyPr>
          <a:lstStyle/>
          <a:p>
            <a:r>
              <a:rPr lang="en-US" sz="2000" b="1">
                <a:solidFill>
                  <a:srgbClr val="2E6CD0"/>
                </a:solidFill>
              </a:rPr>
              <a:t>Reflecting </a:t>
            </a:r>
            <a:endParaRPr lang="en-US" sz="2000" b="1">
              <a:solidFill>
                <a:srgbClr val="800000"/>
              </a:solidFill>
            </a:endParaRPr>
          </a:p>
        </p:txBody>
      </p:sp>
      <p:sp>
        <p:nvSpPr>
          <p:cNvPr id="6150" name="TextBox 12"/>
          <p:cNvSpPr txBox="1">
            <a:spLocks noChangeArrowheads="1"/>
          </p:cNvSpPr>
          <p:nvPr/>
        </p:nvSpPr>
        <p:spPr bwMode="auto">
          <a:xfrm>
            <a:off x="6172200" y="2233613"/>
            <a:ext cx="1608138" cy="400050"/>
          </a:xfrm>
          <a:prstGeom prst="rect">
            <a:avLst/>
          </a:prstGeom>
          <a:noFill/>
          <a:ln w="9525">
            <a:noFill/>
            <a:miter lim="800000"/>
            <a:headEnd/>
            <a:tailEnd/>
          </a:ln>
        </p:spPr>
        <p:txBody>
          <a:bodyPr wrap="none">
            <a:spAutoFit/>
          </a:bodyPr>
          <a:lstStyle/>
          <a:p>
            <a:r>
              <a:rPr lang="en-US" sz="2000" b="1">
                <a:solidFill>
                  <a:srgbClr val="2E6CD0"/>
                </a:solidFill>
              </a:rPr>
              <a:t>Transparent</a:t>
            </a:r>
            <a:endParaRPr lang="en-US" sz="2000" b="1">
              <a:solidFill>
                <a:srgbClr val="800000"/>
              </a:solidFill>
            </a:endParaRPr>
          </a:p>
        </p:txBody>
      </p:sp>
      <p:cxnSp>
        <p:nvCxnSpPr>
          <p:cNvPr id="15" name="Straight Connector 14"/>
          <p:cNvCxnSpPr/>
          <p:nvPr/>
        </p:nvCxnSpPr>
        <p:spPr>
          <a:xfrm rot="5400000">
            <a:off x="5017294" y="3309144"/>
            <a:ext cx="1752600" cy="1588"/>
          </a:xfrm>
          <a:prstGeom prst="line">
            <a:avLst/>
          </a:prstGeom>
          <a:ln w="254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152" name="Picture 14" descr="txp_fig"/>
          <p:cNvPicPr>
            <a:picLocks noChangeAspect="1" noChangeArrowheads="1"/>
          </p:cNvPicPr>
          <p:nvPr>
            <p:custDataLst>
              <p:tags r:id="rId1"/>
            </p:custDataLst>
          </p:nvPr>
        </p:nvPicPr>
        <p:blipFill>
          <a:blip r:embed="rId3"/>
          <a:srcRect/>
          <a:stretch>
            <a:fillRect/>
          </a:stretch>
        </p:blipFill>
        <p:spPr bwMode="auto">
          <a:xfrm>
            <a:off x="7467600" y="457200"/>
            <a:ext cx="1327150" cy="334963"/>
          </a:xfrm>
          <a:prstGeom prst="rect">
            <a:avLst/>
          </a:prstGeom>
          <a:noFill/>
          <a:ln w="9525">
            <a:noFill/>
            <a:miter lim="800000"/>
            <a:headEnd/>
            <a:tailEnd/>
          </a:ln>
        </p:spPr>
      </p:pic>
      <p:pic>
        <p:nvPicPr>
          <p:cNvPr id="6153" name="Picture 2" descr="l23s19.JPG"/>
          <p:cNvPicPr>
            <a:picLocks noChangeAspect="1"/>
          </p:cNvPicPr>
          <p:nvPr/>
        </p:nvPicPr>
        <p:blipFill>
          <a:blip r:embed="rId4"/>
          <a:srcRect r="2" b="20"/>
          <a:stretch>
            <a:fillRect/>
          </a:stretch>
        </p:blipFill>
        <p:spPr bwMode="auto">
          <a:xfrm>
            <a:off x="609600" y="4022641"/>
            <a:ext cx="2927350" cy="2074863"/>
          </a:xfrm>
          <a:prstGeom prst="rect">
            <a:avLst/>
          </a:prstGeom>
          <a:noFill/>
          <a:ln w="9525">
            <a:noFill/>
            <a:miter lim="800000"/>
            <a:headEnd/>
            <a:tailEnd/>
          </a:ln>
        </p:spPr>
      </p:pic>
      <p:pic>
        <p:nvPicPr>
          <p:cNvPr id="6154" name="Picture 1" descr="latex-image-1.pdf"/>
          <p:cNvPicPr>
            <a:picLocks noChangeAspect="1"/>
          </p:cNvPicPr>
          <p:nvPr/>
        </p:nvPicPr>
        <p:blipFill>
          <a:blip r:embed="rId5"/>
          <a:srcRect/>
          <a:stretch>
            <a:fillRect/>
          </a:stretch>
        </p:blipFill>
        <p:spPr bwMode="auto">
          <a:xfrm>
            <a:off x="368300" y="977900"/>
            <a:ext cx="4508500" cy="927100"/>
          </a:xfrm>
          <a:prstGeom prst="rect">
            <a:avLst/>
          </a:prstGeom>
          <a:noFill/>
          <a:ln w="9525">
            <a:noFill/>
            <a:miter lim="800000"/>
            <a:headEnd/>
            <a:tailEnd/>
          </a:ln>
        </p:spPr>
      </p:pic>
      <p:pic>
        <p:nvPicPr>
          <p:cNvPr id="6155" name="Picture 2" descr="latex-image-1.pdf"/>
          <p:cNvPicPr>
            <a:picLocks noChangeAspect="1"/>
          </p:cNvPicPr>
          <p:nvPr/>
        </p:nvPicPr>
        <p:blipFill>
          <a:blip r:embed="rId6"/>
          <a:srcRect/>
          <a:stretch>
            <a:fillRect/>
          </a:stretch>
        </p:blipFill>
        <p:spPr bwMode="auto">
          <a:xfrm>
            <a:off x="304800" y="2120900"/>
            <a:ext cx="2997200" cy="927100"/>
          </a:xfrm>
          <a:prstGeom prst="rect">
            <a:avLst/>
          </a:prstGeom>
          <a:noFill/>
          <a:ln w="9525">
            <a:noFill/>
            <a:miter lim="800000"/>
            <a:headEnd/>
            <a:tailEnd/>
          </a:ln>
        </p:spPr>
      </p:pic>
      <p:pic>
        <p:nvPicPr>
          <p:cNvPr id="6156" name="Picture 3" descr="latex-image-1.pdf"/>
          <p:cNvPicPr>
            <a:picLocks noChangeAspect="1"/>
          </p:cNvPicPr>
          <p:nvPr/>
        </p:nvPicPr>
        <p:blipFill>
          <a:blip r:embed="rId7"/>
          <a:srcRect/>
          <a:stretch>
            <a:fillRect/>
          </a:stretch>
        </p:blipFill>
        <p:spPr bwMode="auto">
          <a:xfrm>
            <a:off x="444500" y="3098800"/>
            <a:ext cx="2374900" cy="787400"/>
          </a:xfrm>
          <a:prstGeom prst="rect">
            <a:avLst/>
          </a:prstGeom>
          <a:noFill/>
          <a:ln w="9525">
            <a:noFill/>
            <a:miter lim="800000"/>
            <a:headEnd/>
            <a:tailEnd/>
          </a:ln>
        </p:spPr>
      </p:pic>
      <p:pic>
        <p:nvPicPr>
          <p:cNvPr id="6157" name="Picture 8" descr="latex-image-1.pdf"/>
          <p:cNvPicPr>
            <a:picLocks noChangeAspect="1"/>
          </p:cNvPicPr>
          <p:nvPr/>
        </p:nvPicPr>
        <p:blipFill>
          <a:blip r:embed="rId8"/>
          <a:srcRect/>
          <a:stretch>
            <a:fillRect/>
          </a:stretch>
        </p:blipFill>
        <p:spPr bwMode="auto">
          <a:xfrm rot="-5400000">
            <a:off x="3771900" y="4229100"/>
            <a:ext cx="584200" cy="203200"/>
          </a:xfrm>
          <a:prstGeom prst="rect">
            <a:avLst/>
          </a:prstGeom>
          <a:noFill/>
          <a:ln w="9525">
            <a:noFill/>
            <a:miter lim="800000"/>
            <a:headEnd/>
            <a:tailEnd/>
          </a:ln>
        </p:spPr>
      </p:pic>
      <p:pic>
        <p:nvPicPr>
          <p:cNvPr id="6158" name="Picture 9" descr="latex-image-1.pdf"/>
          <p:cNvPicPr>
            <a:picLocks noChangeAspect="1"/>
          </p:cNvPicPr>
          <p:nvPr/>
        </p:nvPicPr>
        <p:blipFill>
          <a:blip r:embed="rId9"/>
          <a:srcRect/>
          <a:stretch>
            <a:fillRect/>
          </a:stretch>
        </p:blipFill>
        <p:spPr bwMode="auto">
          <a:xfrm>
            <a:off x="6100763" y="6154738"/>
            <a:ext cx="660400" cy="330200"/>
          </a:xfrm>
          <a:prstGeom prst="rect">
            <a:avLst/>
          </a:prstGeom>
          <a:noFill/>
          <a:ln w="9525">
            <a:noFill/>
            <a:miter lim="800000"/>
            <a:headEnd/>
            <a:tailEnd/>
          </a:ln>
        </p:spPr>
      </p:pic>
      <p:pic>
        <p:nvPicPr>
          <p:cNvPr id="6159" name="Picture 10"/>
          <p:cNvPicPr>
            <a:picLocks noChangeAspect="1"/>
          </p:cNvPicPr>
          <p:nvPr/>
        </p:nvPicPr>
        <p:blipFill>
          <a:blip r:embed="rId10"/>
          <a:srcRect/>
          <a:stretch>
            <a:fillRect/>
          </a:stretch>
        </p:blipFill>
        <p:spPr bwMode="auto">
          <a:xfrm>
            <a:off x="4267200" y="2984500"/>
            <a:ext cx="4381500" cy="2959100"/>
          </a:xfrm>
          <a:prstGeom prst="rect">
            <a:avLst/>
          </a:prstGeom>
          <a:noFill/>
          <a:ln w="9525">
            <a:noFill/>
            <a:miter lim="800000"/>
            <a:headEnd/>
            <a:tailEnd/>
          </a:ln>
        </p:spPr>
      </p:pic>
      <p:sp>
        <p:nvSpPr>
          <p:cNvPr id="6160" name="TextBox 52"/>
          <p:cNvSpPr txBox="1">
            <a:spLocks noChangeArrowheads="1"/>
          </p:cNvSpPr>
          <p:nvPr/>
        </p:nvSpPr>
        <p:spPr bwMode="auto">
          <a:xfrm>
            <a:off x="3810000" y="3657600"/>
            <a:ext cx="438150" cy="307975"/>
          </a:xfrm>
          <a:prstGeom prst="rect">
            <a:avLst/>
          </a:prstGeom>
          <a:noFill/>
          <a:ln w="9525">
            <a:noFill/>
            <a:miter lim="800000"/>
            <a:headEnd/>
            <a:tailEnd/>
          </a:ln>
        </p:spPr>
        <p:txBody>
          <a:bodyPr wrap="none">
            <a:spAutoFit/>
          </a:bodyPr>
          <a:lstStyle/>
          <a:p>
            <a:r>
              <a:rPr lang="en-US" sz="1400"/>
              <a:t>0.5</a:t>
            </a:r>
          </a:p>
        </p:txBody>
      </p:sp>
      <p:sp>
        <p:nvSpPr>
          <p:cNvPr id="6161" name="TextBox 52"/>
          <p:cNvSpPr txBox="1">
            <a:spLocks noChangeArrowheads="1"/>
          </p:cNvSpPr>
          <p:nvPr/>
        </p:nvSpPr>
        <p:spPr bwMode="auto">
          <a:xfrm>
            <a:off x="3810000" y="2895600"/>
            <a:ext cx="438150" cy="307975"/>
          </a:xfrm>
          <a:prstGeom prst="rect">
            <a:avLst/>
          </a:prstGeom>
          <a:noFill/>
          <a:ln w="9525">
            <a:noFill/>
            <a:miter lim="800000"/>
            <a:headEnd/>
            <a:tailEnd/>
          </a:ln>
        </p:spPr>
        <p:txBody>
          <a:bodyPr wrap="none">
            <a:spAutoFit/>
          </a:bodyPr>
          <a:lstStyle/>
          <a:p>
            <a:r>
              <a:rPr lang="en-US" sz="1400"/>
              <a:t>1.0</a:t>
            </a:r>
          </a:p>
        </p:txBody>
      </p:sp>
      <p:sp>
        <p:nvSpPr>
          <p:cNvPr id="6162" name="TextBox 52"/>
          <p:cNvSpPr txBox="1">
            <a:spLocks noChangeArrowheads="1"/>
          </p:cNvSpPr>
          <p:nvPr/>
        </p:nvSpPr>
        <p:spPr bwMode="auto">
          <a:xfrm>
            <a:off x="3810000" y="5029200"/>
            <a:ext cx="504825" cy="307975"/>
          </a:xfrm>
          <a:prstGeom prst="rect">
            <a:avLst/>
          </a:prstGeom>
          <a:noFill/>
          <a:ln w="9525">
            <a:noFill/>
            <a:miter lim="800000"/>
            <a:headEnd/>
            <a:tailEnd/>
          </a:ln>
        </p:spPr>
        <p:txBody>
          <a:bodyPr wrap="none">
            <a:spAutoFit/>
          </a:bodyPr>
          <a:lstStyle/>
          <a:p>
            <a:r>
              <a:rPr lang="en-US" sz="1400"/>
              <a:t>-0.5</a:t>
            </a:r>
          </a:p>
        </p:txBody>
      </p:sp>
      <p:sp>
        <p:nvSpPr>
          <p:cNvPr id="6163" name="TextBox 52"/>
          <p:cNvSpPr txBox="1">
            <a:spLocks noChangeArrowheads="1"/>
          </p:cNvSpPr>
          <p:nvPr/>
        </p:nvSpPr>
        <p:spPr bwMode="auto">
          <a:xfrm>
            <a:off x="3810000" y="5715000"/>
            <a:ext cx="504825" cy="307975"/>
          </a:xfrm>
          <a:prstGeom prst="rect">
            <a:avLst/>
          </a:prstGeom>
          <a:noFill/>
          <a:ln w="9525">
            <a:noFill/>
            <a:miter lim="800000"/>
            <a:headEnd/>
            <a:tailEnd/>
          </a:ln>
        </p:spPr>
        <p:txBody>
          <a:bodyPr wrap="none">
            <a:spAutoFit/>
          </a:bodyPr>
          <a:lstStyle/>
          <a:p>
            <a:r>
              <a:rPr lang="en-US" sz="1400"/>
              <a:t>-1.0</a:t>
            </a:r>
          </a:p>
        </p:txBody>
      </p:sp>
      <p:sp>
        <p:nvSpPr>
          <p:cNvPr id="6164" name="TextBox 52"/>
          <p:cNvSpPr txBox="1">
            <a:spLocks noChangeArrowheads="1"/>
          </p:cNvSpPr>
          <p:nvPr/>
        </p:nvSpPr>
        <p:spPr bwMode="auto">
          <a:xfrm>
            <a:off x="5657850" y="5940425"/>
            <a:ext cx="438150" cy="307975"/>
          </a:xfrm>
          <a:prstGeom prst="rect">
            <a:avLst/>
          </a:prstGeom>
          <a:noFill/>
          <a:ln w="9525">
            <a:noFill/>
            <a:miter lim="800000"/>
            <a:headEnd/>
            <a:tailEnd/>
          </a:ln>
        </p:spPr>
        <p:txBody>
          <a:bodyPr wrap="none">
            <a:spAutoFit/>
          </a:bodyPr>
          <a:lstStyle/>
          <a:p>
            <a:r>
              <a:rPr lang="en-US" sz="1400"/>
              <a:t>1.0</a:t>
            </a:r>
          </a:p>
        </p:txBody>
      </p:sp>
      <p:sp>
        <p:nvSpPr>
          <p:cNvPr id="6165" name="TextBox 52"/>
          <p:cNvSpPr txBox="1">
            <a:spLocks noChangeArrowheads="1"/>
          </p:cNvSpPr>
          <p:nvPr/>
        </p:nvSpPr>
        <p:spPr bwMode="auto">
          <a:xfrm>
            <a:off x="4800600" y="5943600"/>
            <a:ext cx="438150" cy="307975"/>
          </a:xfrm>
          <a:prstGeom prst="rect">
            <a:avLst/>
          </a:prstGeom>
          <a:noFill/>
          <a:ln w="9525">
            <a:noFill/>
            <a:miter lim="800000"/>
            <a:headEnd/>
            <a:tailEnd/>
          </a:ln>
        </p:spPr>
        <p:txBody>
          <a:bodyPr wrap="none">
            <a:spAutoFit/>
          </a:bodyPr>
          <a:lstStyle/>
          <a:p>
            <a:r>
              <a:rPr lang="en-US" sz="1400"/>
              <a:t>0.5</a:t>
            </a:r>
          </a:p>
        </p:txBody>
      </p:sp>
      <p:sp>
        <p:nvSpPr>
          <p:cNvPr id="6166" name="TextBox 52"/>
          <p:cNvSpPr txBox="1">
            <a:spLocks noChangeArrowheads="1"/>
          </p:cNvSpPr>
          <p:nvPr/>
        </p:nvSpPr>
        <p:spPr bwMode="auto">
          <a:xfrm>
            <a:off x="6496050" y="5943600"/>
            <a:ext cx="438150" cy="307975"/>
          </a:xfrm>
          <a:prstGeom prst="rect">
            <a:avLst/>
          </a:prstGeom>
          <a:noFill/>
          <a:ln w="9525">
            <a:noFill/>
            <a:miter lim="800000"/>
            <a:headEnd/>
            <a:tailEnd/>
          </a:ln>
        </p:spPr>
        <p:txBody>
          <a:bodyPr wrap="none">
            <a:spAutoFit/>
          </a:bodyPr>
          <a:lstStyle/>
          <a:p>
            <a:r>
              <a:rPr lang="en-US" sz="1400"/>
              <a:t>1.5</a:t>
            </a:r>
          </a:p>
        </p:txBody>
      </p:sp>
      <p:sp>
        <p:nvSpPr>
          <p:cNvPr id="6167" name="TextBox 52"/>
          <p:cNvSpPr txBox="1">
            <a:spLocks noChangeArrowheads="1"/>
          </p:cNvSpPr>
          <p:nvPr/>
        </p:nvSpPr>
        <p:spPr bwMode="auto">
          <a:xfrm>
            <a:off x="7315200" y="5943600"/>
            <a:ext cx="438150" cy="307975"/>
          </a:xfrm>
          <a:prstGeom prst="rect">
            <a:avLst/>
          </a:prstGeom>
          <a:noFill/>
          <a:ln w="9525">
            <a:noFill/>
            <a:miter lim="800000"/>
            <a:headEnd/>
            <a:tailEnd/>
          </a:ln>
        </p:spPr>
        <p:txBody>
          <a:bodyPr wrap="none">
            <a:spAutoFit/>
          </a:bodyPr>
          <a:lstStyle/>
          <a:p>
            <a:r>
              <a:rPr lang="en-US" sz="1400"/>
              <a:t>2.0</a:t>
            </a:r>
          </a:p>
        </p:txBody>
      </p:sp>
      <p:sp>
        <p:nvSpPr>
          <p:cNvPr id="6168" name="TextBox 52"/>
          <p:cNvSpPr txBox="1">
            <a:spLocks noChangeArrowheads="1"/>
          </p:cNvSpPr>
          <p:nvPr/>
        </p:nvSpPr>
        <p:spPr bwMode="auto">
          <a:xfrm>
            <a:off x="8153400" y="5940425"/>
            <a:ext cx="438150" cy="307975"/>
          </a:xfrm>
          <a:prstGeom prst="rect">
            <a:avLst/>
          </a:prstGeom>
          <a:noFill/>
          <a:ln w="9525">
            <a:noFill/>
            <a:miter lim="800000"/>
            <a:headEnd/>
            <a:tailEnd/>
          </a:ln>
        </p:spPr>
        <p:txBody>
          <a:bodyPr wrap="none">
            <a:spAutoFit/>
          </a:bodyPr>
          <a:lstStyle/>
          <a:p>
            <a:r>
              <a:rPr lang="en-US" sz="1400"/>
              <a:t>2.5</a:t>
            </a:r>
          </a:p>
        </p:txBody>
      </p:sp>
      <p:sp>
        <p:nvSpPr>
          <p:cNvPr id="2" name="Rectangle 1"/>
          <p:cNvSpPr/>
          <p:nvPr/>
        </p:nvSpPr>
        <p:spPr>
          <a:xfrm>
            <a:off x="208331" y="6091878"/>
            <a:ext cx="3757624" cy="507831"/>
          </a:xfrm>
          <a:prstGeom prst="rect">
            <a:avLst/>
          </a:prstGeom>
        </p:spPr>
        <p:txBody>
          <a:bodyPr wrap="square">
            <a:spAutoFit/>
          </a:bodyPr>
          <a:lstStyle/>
          <a:p>
            <a:r>
              <a:rPr lang="en-US" sz="900" dirty="0">
                <a:latin typeface="Verdana" pitchFamily="34" charset="0"/>
                <a:ea typeface="Verdana" pitchFamily="34" charset="0"/>
                <a:cs typeface="Verdana" pitchFamily="34" charset="0"/>
              </a:rPr>
              <a:t>© Kyle </a:t>
            </a:r>
            <a:r>
              <a:rPr lang="en-US" sz="900" dirty="0" err="1">
                <a:latin typeface="Verdana" pitchFamily="34" charset="0"/>
                <a:ea typeface="Verdana" pitchFamily="34" charset="0"/>
                <a:cs typeface="Verdana" pitchFamily="34" charset="0"/>
              </a:rPr>
              <a:t>Hounsell</a:t>
            </a:r>
            <a:r>
              <a:rPr lang="en-US" sz="900" dirty="0">
                <a:latin typeface="Verdana" pitchFamily="34" charset="0"/>
                <a:ea typeface="Verdana" pitchFamily="34" charset="0"/>
                <a:cs typeface="Verdana" pitchFamily="34" charset="0"/>
              </a:rPr>
              <a:t>. All rights reserved. This content is excluded from our Creative Commons license. For more information, see </a:t>
            </a:r>
            <a:r>
              <a:rPr lang="en-US" sz="900" dirty="0">
                <a:latin typeface="Verdana" pitchFamily="34" charset="0"/>
                <a:ea typeface="Verdana" pitchFamily="34" charset="0"/>
                <a:cs typeface="Verdana" pitchFamily="34" charset="0"/>
                <a:hlinkClick r:id="rId11"/>
              </a:rPr>
              <a:t>http://ocw.mit.edu/fairuse</a:t>
            </a:r>
            <a:r>
              <a:rPr lang="en-US" sz="900" dirty="0">
                <a:latin typeface="Verdana" pitchFamily="34" charset="0"/>
                <a:ea typeface="Verdana" pitchFamily="34" charset="0"/>
                <a:cs typeface="Verdana" pitchFamily="34" charset="0"/>
              </a:rPr>
              <a:t>.</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847850" y="5124450"/>
            <a:ext cx="5391150" cy="708025"/>
          </a:xfrm>
          <a:prstGeom prst="rect">
            <a:avLst/>
          </a:prstGeom>
          <a:noFill/>
          <a:ln w="9525">
            <a:noFill/>
            <a:miter lim="800000"/>
            <a:headEnd/>
            <a:tailEnd/>
          </a:ln>
        </p:spPr>
        <p:txBody>
          <a:bodyPr wrap="none">
            <a:spAutoFit/>
          </a:bodyPr>
          <a:lstStyle/>
          <a:p>
            <a:pPr algn="ctr"/>
            <a:r>
              <a:rPr lang="en-US" sz="2000"/>
              <a:t>Give an argument that proves</a:t>
            </a:r>
          </a:p>
          <a:p>
            <a:pPr algn="ctr"/>
            <a:r>
              <a:rPr lang="en-US" sz="2000"/>
              <a:t>that a truly invisible man would also be blind </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838200" y="457200"/>
            <a:ext cx="7497763" cy="457200"/>
          </a:xfrm>
          <a:prstGeom prst="rect">
            <a:avLst/>
          </a:prstGeom>
          <a:noFill/>
          <a:ln w="9525">
            <a:noFill/>
            <a:miter lim="800000"/>
            <a:headEnd/>
            <a:tailEnd/>
          </a:ln>
        </p:spPr>
        <p:txBody>
          <a:bodyPr wrap="none">
            <a:spAutoFit/>
          </a:bodyPr>
          <a:lstStyle/>
          <a:p>
            <a:r>
              <a:rPr lang="en-US" sz="2400" u="sng"/>
              <a:t>Effect of Sinusoidal E-field on a Hanging Charged Ball</a:t>
            </a:r>
          </a:p>
        </p:txBody>
      </p:sp>
      <p:pic>
        <p:nvPicPr>
          <p:cNvPr id="8195" name="Picture 2"/>
          <p:cNvPicPr>
            <a:picLocks noChangeAspect="1"/>
          </p:cNvPicPr>
          <p:nvPr/>
        </p:nvPicPr>
        <p:blipFill>
          <a:blip r:embed="rId2"/>
          <a:srcRect/>
          <a:stretch>
            <a:fillRect/>
          </a:stretch>
        </p:blipFill>
        <p:spPr bwMode="auto">
          <a:xfrm>
            <a:off x="1371600" y="1828800"/>
            <a:ext cx="5459413" cy="2895600"/>
          </a:xfrm>
          <a:prstGeom prst="rect">
            <a:avLst/>
          </a:prstGeom>
          <a:noFill/>
          <a:ln w="9525">
            <a:noFill/>
            <a:miter lim="800000"/>
            <a:headEnd/>
            <a:tailEnd/>
          </a:ln>
        </p:spPr>
      </p:pic>
      <p:pic>
        <p:nvPicPr>
          <p:cNvPr id="8196" name="Picture 3" descr="latex-image-1.pdf"/>
          <p:cNvPicPr>
            <a:picLocks noChangeAspect="1"/>
          </p:cNvPicPr>
          <p:nvPr/>
        </p:nvPicPr>
        <p:blipFill>
          <a:blip r:embed="rId3"/>
          <a:srcRect/>
          <a:stretch>
            <a:fillRect/>
          </a:stretch>
        </p:blipFill>
        <p:spPr bwMode="auto">
          <a:xfrm>
            <a:off x="4419600" y="2514600"/>
            <a:ext cx="266700" cy="355600"/>
          </a:xfrm>
          <a:prstGeom prst="rect">
            <a:avLst/>
          </a:prstGeom>
          <a:noFill/>
          <a:ln w="9525">
            <a:noFill/>
            <a:miter lim="800000"/>
            <a:headEnd/>
            <a:tailEnd/>
          </a:ln>
        </p:spPr>
      </p:pic>
      <p:pic>
        <p:nvPicPr>
          <p:cNvPr id="8197" name="Picture 4" descr="latex-image-1.pdf"/>
          <p:cNvPicPr>
            <a:picLocks noChangeAspect="1"/>
          </p:cNvPicPr>
          <p:nvPr/>
        </p:nvPicPr>
        <p:blipFill>
          <a:blip r:embed="rId4"/>
          <a:srcRect/>
          <a:stretch>
            <a:fillRect/>
          </a:stretch>
        </p:blipFill>
        <p:spPr bwMode="auto">
          <a:xfrm>
            <a:off x="3124200" y="3657600"/>
            <a:ext cx="279400" cy="355600"/>
          </a:xfrm>
          <a:prstGeom prst="rect">
            <a:avLst/>
          </a:prstGeom>
          <a:noFill/>
          <a:ln w="9525">
            <a:noFill/>
            <a:miter lim="800000"/>
            <a:headEnd/>
            <a:tailEnd/>
          </a:ln>
        </p:spPr>
      </p:pic>
      <p:pic>
        <p:nvPicPr>
          <p:cNvPr id="8198" name="Picture 1" descr="Ball_spring.png"/>
          <p:cNvPicPr>
            <a:picLocks noChangeAspect="1"/>
          </p:cNvPicPr>
          <p:nvPr/>
        </p:nvPicPr>
        <p:blipFill>
          <a:blip r:embed="rId5"/>
          <a:srcRect/>
          <a:stretch>
            <a:fillRect/>
          </a:stretch>
        </p:blipFill>
        <p:spPr bwMode="auto">
          <a:xfrm>
            <a:off x="3465513" y="109538"/>
            <a:ext cx="6858000" cy="6858000"/>
          </a:xfrm>
          <a:prstGeom prst="rect">
            <a:avLst/>
          </a:prstGeom>
          <a:noFill/>
          <a:ln w="9525">
            <a:noFill/>
            <a:miter lim="800000"/>
            <a:headEnd/>
            <a:tailEnd/>
          </a:ln>
        </p:spPr>
      </p:pic>
      <p:sp>
        <p:nvSpPr>
          <p:cNvPr id="3" name="Up-Down Arrow 2"/>
          <p:cNvSpPr>
            <a:spLocks noChangeArrowheads="1"/>
          </p:cNvSpPr>
          <p:nvPr/>
        </p:nvSpPr>
        <p:spPr bwMode="auto">
          <a:xfrm>
            <a:off x="7524750" y="4594225"/>
            <a:ext cx="266700" cy="658813"/>
          </a:xfrm>
          <a:prstGeom prst="upDownArrow">
            <a:avLst>
              <a:gd name="adj1" fmla="val 50000"/>
              <a:gd name="adj2" fmla="val 49999"/>
            </a:avLst>
          </a:prstGeom>
          <a:solidFill>
            <a:srgbClr val="5388C8"/>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2514600" y="457200"/>
            <a:ext cx="4165600" cy="457200"/>
          </a:xfrm>
          <a:prstGeom prst="rect">
            <a:avLst/>
          </a:prstGeom>
          <a:noFill/>
          <a:ln w="9525">
            <a:noFill/>
            <a:miter lim="800000"/>
            <a:headEnd/>
            <a:tailEnd/>
          </a:ln>
        </p:spPr>
        <p:txBody>
          <a:bodyPr wrap="none">
            <a:spAutoFit/>
          </a:bodyPr>
          <a:lstStyle/>
          <a:p>
            <a:r>
              <a:rPr lang="en-US" sz="2400" u="sng"/>
              <a:t>Radiation of a Moving Charge</a:t>
            </a:r>
          </a:p>
        </p:txBody>
      </p:sp>
      <p:pic>
        <p:nvPicPr>
          <p:cNvPr id="9219" name="Picture 1"/>
          <p:cNvPicPr>
            <a:picLocks noChangeAspect="1"/>
          </p:cNvPicPr>
          <p:nvPr/>
        </p:nvPicPr>
        <p:blipFill>
          <a:blip r:embed="rId2"/>
          <a:srcRect/>
          <a:stretch>
            <a:fillRect/>
          </a:stretch>
        </p:blipFill>
        <p:spPr bwMode="auto">
          <a:xfrm>
            <a:off x="381000" y="1371600"/>
            <a:ext cx="8497888" cy="4622800"/>
          </a:xfrm>
          <a:prstGeom prst="rect">
            <a:avLst/>
          </a:prstGeom>
          <a:noFill/>
          <a:ln w="9525">
            <a:noFill/>
            <a:miter lim="800000"/>
            <a:headEnd/>
            <a:tailEnd/>
          </a:ln>
        </p:spPr>
      </p:pic>
      <p:pic>
        <p:nvPicPr>
          <p:cNvPr id="9220" name="Picture 4" descr="latex-image-1.pdf"/>
          <p:cNvPicPr>
            <a:picLocks noChangeAspect="1"/>
          </p:cNvPicPr>
          <p:nvPr/>
        </p:nvPicPr>
        <p:blipFill>
          <a:blip r:embed="rId3"/>
          <a:srcRect/>
          <a:stretch>
            <a:fillRect/>
          </a:stretch>
        </p:blipFill>
        <p:spPr bwMode="auto">
          <a:xfrm>
            <a:off x="1981200" y="3581400"/>
            <a:ext cx="266700" cy="355600"/>
          </a:xfrm>
          <a:prstGeom prst="rect">
            <a:avLst/>
          </a:prstGeom>
          <a:noFill/>
          <a:ln w="9525">
            <a:noFill/>
            <a:miter lim="800000"/>
            <a:headEnd/>
            <a:tailEnd/>
          </a:ln>
        </p:spPr>
      </p:pic>
      <p:pic>
        <p:nvPicPr>
          <p:cNvPr id="9221" name="Picture 5" descr="latex-image-1.pdf"/>
          <p:cNvPicPr>
            <a:picLocks noChangeAspect="1"/>
          </p:cNvPicPr>
          <p:nvPr/>
        </p:nvPicPr>
        <p:blipFill>
          <a:blip r:embed="rId4"/>
          <a:srcRect/>
          <a:stretch>
            <a:fillRect/>
          </a:stretch>
        </p:blipFill>
        <p:spPr bwMode="auto">
          <a:xfrm>
            <a:off x="3048000" y="2133600"/>
            <a:ext cx="279400" cy="355600"/>
          </a:xfrm>
          <a:prstGeom prst="rect">
            <a:avLst/>
          </a:prstGeom>
          <a:noFill/>
          <a:ln w="9525">
            <a:noFill/>
            <a:miter lim="800000"/>
            <a:headEnd/>
            <a:tailEnd/>
          </a:ln>
        </p:spPr>
      </p:pic>
      <p:sp>
        <p:nvSpPr>
          <p:cNvPr id="9222" name="Text Box 2"/>
          <p:cNvSpPr txBox="1">
            <a:spLocks noChangeArrowheads="1"/>
          </p:cNvSpPr>
          <p:nvPr/>
        </p:nvSpPr>
        <p:spPr bwMode="auto">
          <a:xfrm>
            <a:off x="1447800" y="1295400"/>
            <a:ext cx="1893888" cy="400050"/>
          </a:xfrm>
          <a:prstGeom prst="rect">
            <a:avLst/>
          </a:prstGeom>
          <a:noFill/>
          <a:ln w="9525">
            <a:noFill/>
            <a:miter lim="800000"/>
            <a:headEnd/>
            <a:tailEnd/>
          </a:ln>
        </p:spPr>
        <p:txBody>
          <a:bodyPr wrap="none">
            <a:spAutoFit/>
          </a:bodyPr>
          <a:lstStyle/>
          <a:p>
            <a:pPr algn="ctr"/>
            <a:r>
              <a:rPr lang="en-US" sz="2000"/>
              <a:t>Incident waves</a:t>
            </a:r>
          </a:p>
        </p:txBody>
      </p:sp>
      <p:sp>
        <p:nvSpPr>
          <p:cNvPr id="9223" name="Text Box 2"/>
          <p:cNvSpPr txBox="1">
            <a:spLocks noChangeArrowheads="1"/>
          </p:cNvSpPr>
          <p:nvPr/>
        </p:nvSpPr>
        <p:spPr bwMode="auto">
          <a:xfrm>
            <a:off x="4905375" y="5791200"/>
            <a:ext cx="3486150" cy="400050"/>
          </a:xfrm>
          <a:prstGeom prst="rect">
            <a:avLst/>
          </a:prstGeom>
          <a:noFill/>
          <a:ln w="9525">
            <a:noFill/>
            <a:miter lim="800000"/>
            <a:headEnd/>
            <a:tailEnd/>
          </a:ln>
        </p:spPr>
        <p:txBody>
          <a:bodyPr wrap="none">
            <a:spAutoFit/>
          </a:bodyPr>
          <a:lstStyle/>
          <a:p>
            <a:pPr algn="ctr"/>
            <a:r>
              <a:rPr lang="en-US" sz="2000"/>
              <a:t>Incident + re-radiated waves</a:t>
            </a:r>
          </a:p>
        </p:txBody>
      </p:sp>
      <p:sp>
        <p:nvSpPr>
          <p:cNvPr id="9224" name="Text Box 2"/>
          <p:cNvSpPr txBox="1">
            <a:spLocks noChangeArrowheads="1"/>
          </p:cNvSpPr>
          <p:nvPr/>
        </p:nvSpPr>
        <p:spPr bwMode="auto">
          <a:xfrm>
            <a:off x="5656263" y="2635250"/>
            <a:ext cx="2298700" cy="400050"/>
          </a:xfrm>
          <a:prstGeom prst="rect">
            <a:avLst/>
          </a:prstGeom>
          <a:noFill/>
          <a:ln w="9525">
            <a:noFill/>
            <a:miter lim="800000"/>
            <a:headEnd/>
            <a:tailEnd/>
          </a:ln>
        </p:spPr>
        <p:txBody>
          <a:bodyPr wrap="none">
            <a:spAutoFit/>
          </a:bodyPr>
          <a:lstStyle/>
          <a:p>
            <a:pPr algn="ctr"/>
            <a:r>
              <a:rPr lang="en-US" sz="2000"/>
              <a:t>Re-radiated waves</a:t>
            </a:r>
          </a:p>
        </p:txBody>
      </p:sp>
      <p:pic>
        <p:nvPicPr>
          <p:cNvPr id="9225" name="Picture 1" descr="Ball_spring.png"/>
          <p:cNvPicPr>
            <a:picLocks noChangeAspect="1"/>
          </p:cNvPicPr>
          <p:nvPr/>
        </p:nvPicPr>
        <p:blipFill>
          <a:blip r:embed="rId5"/>
          <a:srcRect/>
          <a:stretch>
            <a:fillRect/>
          </a:stretch>
        </p:blipFill>
        <p:spPr bwMode="auto">
          <a:xfrm>
            <a:off x="1951038" y="485775"/>
            <a:ext cx="4703762" cy="47037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2592388" y="609600"/>
            <a:ext cx="3808412" cy="461963"/>
          </a:xfrm>
          <a:prstGeom prst="rect">
            <a:avLst/>
          </a:prstGeom>
          <a:noFill/>
          <a:ln w="9525">
            <a:noFill/>
            <a:miter lim="800000"/>
            <a:headEnd/>
            <a:tailEnd/>
          </a:ln>
        </p:spPr>
        <p:txBody>
          <a:bodyPr wrap="none">
            <a:spAutoFit/>
          </a:bodyPr>
          <a:lstStyle/>
          <a:p>
            <a:r>
              <a:rPr lang="en-US" sz="2400" u="sng"/>
              <a:t>Why is Skylight Polarized ? </a:t>
            </a:r>
          </a:p>
        </p:txBody>
      </p:sp>
      <p:pic>
        <p:nvPicPr>
          <p:cNvPr id="10243" name="Picture 1"/>
          <p:cNvPicPr>
            <a:picLocks noChangeAspect="1"/>
          </p:cNvPicPr>
          <p:nvPr/>
        </p:nvPicPr>
        <p:blipFill>
          <a:blip r:embed="rId2"/>
          <a:srcRect/>
          <a:stretch>
            <a:fillRect/>
          </a:stretch>
        </p:blipFill>
        <p:spPr bwMode="auto">
          <a:xfrm>
            <a:off x="1524000" y="1371600"/>
            <a:ext cx="6454775" cy="4572000"/>
          </a:xfrm>
          <a:prstGeom prst="rect">
            <a:avLst/>
          </a:prstGeom>
          <a:noFill/>
          <a:ln w="9525">
            <a:noFill/>
            <a:miter lim="800000"/>
            <a:headEnd/>
            <a:tailEnd/>
          </a:ln>
        </p:spPr>
      </p:pic>
      <p:pic>
        <p:nvPicPr>
          <p:cNvPr id="10244" name="Picture 2" descr="latex-image-1.pdf"/>
          <p:cNvPicPr>
            <a:picLocks noChangeAspect="1"/>
          </p:cNvPicPr>
          <p:nvPr/>
        </p:nvPicPr>
        <p:blipFill>
          <a:blip r:embed="rId3"/>
          <a:srcRect/>
          <a:stretch>
            <a:fillRect/>
          </a:stretch>
        </p:blipFill>
        <p:spPr bwMode="auto">
          <a:xfrm>
            <a:off x="3810000" y="1295400"/>
            <a:ext cx="406400" cy="355600"/>
          </a:xfrm>
          <a:prstGeom prst="rect">
            <a:avLst/>
          </a:prstGeom>
          <a:noFill/>
          <a:ln w="9525">
            <a:noFill/>
            <a:miter lim="800000"/>
            <a:headEnd/>
            <a:tailEnd/>
          </a:ln>
        </p:spPr>
      </p:pic>
      <p:pic>
        <p:nvPicPr>
          <p:cNvPr id="10245" name="Picture 3" descr="latex-image-1.pdf"/>
          <p:cNvPicPr>
            <a:picLocks noChangeAspect="1"/>
          </p:cNvPicPr>
          <p:nvPr/>
        </p:nvPicPr>
        <p:blipFill>
          <a:blip r:embed="rId4"/>
          <a:srcRect/>
          <a:stretch>
            <a:fillRect/>
          </a:stretch>
        </p:blipFill>
        <p:spPr bwMode="auto">
          <a:xfrm>
            <a:off x="3162300" y="2916238"/>
            <a:ext cx="381000" cy="304800"/>
          </a:xfrm>
          <a:prstGeom prst="rect">
            <a:avLst/>
          </a:prstGeom>
          <a:noFill/>
          <a:ln w="9525">
            <a:noFill/>
            <a:miter lim="800000"/>
            <a:headEnd/>
            <a:tailEnd/>
          </a:ln>
        </p:spPr>
      </p:pic>
      <p:pic>
        <p:nvPicPr>
          <p:cNvPr id="10246" name="Picture 6" descr="latex-image-1.pdf"/>
          <p:cNvPicPr>
            <a:picLocks noChangeAspect="1"/>
          </p:cNvPicPr>
          <p:nvPr/>
        </p:nvPicPr>
        <p:blipFill>
          <a:blip r:embed="rId4"/>
          <a:srcRect/>
          <a:stretch>
            <a:fillRect/>
          </a:stretch>
        </p:blipFill>
        <p:spPr bwMode="auto">
          <a:xfrm>
            <a:off x="5638800" y="4114800"/>
            <a:ext cx="381000" cy="304800"/>
          </a:xfrm>
          <a:prstGeom prst="rect">
            <a:avLst/>
          </a:prstGeom>
          <a:noFill/>
          <a:ln w="9525">
            <a:noFill/>
            <a:miter lim="800000"/>
            <a:headEnd/>
            <a:tailEnd/>
          </a:ln>
        </p:spPr>
      </p:pic>
      <p:sp>
        <p:nvSpPr>
          <p:cNvPr id="10247" name="Text Box 2"/>
          <p:cNvSpPr txBox="1">
            <a:spLocks noChangeArrowheads="1"/>
          </p:cNvSpPr>
          <p:nvPr/>
        </p:nvSpPr>
        <p:spPr bwMode="auto">
          <a:xfrm>
            <a:off x="1828800" y="2209800"/>
            <a:ext cx="588963" cy="400050"/>
          </a:xfrm>
          <a:prstGeom prst="rect">
            <a:avLst/>
          </a:prstGeom>
          <a:noFill/>
          <a:ln w="9525">
            <a:noFill/>
            <a:miter lim="800000"/>
            <a:headEnd/>
            <a:tailEnd/>
          </a:ln>
        </p:spPr>
        <p:txBody>
          <a:bodyPr wrap="none">
            <a:spAutoFit/>
          </a:bodyPr>
          <a:lstStyle/>
          <a:p>
            <a:pPr algn="ctr"/>
            <a:r>
              <a:rPr lang="en-US" sz="2000"/>
              <a:t>Sun</a:t>
            </a:r>
          </a:p>
        </p:txBody>
      </p:sp>
      <p:sp>
        <p:nvSpPr>
          <p:cNvPr id="10248" name="Text Box 2"/>
          <p:cNvSpPr txBox="1">
            <a:spLocks noChangeArrowheads="1"/>
          </p:cNvSpPr>
          <p:nvPr/>
        </p:nvSpPr>
        <p:spPr bwMode="auto">
          <a:xfrm>
            <a:off x="6248400" y="2057400"/>
            <a:ext cx="1336675" cy="708025"/>
          </a:xfrm>
          <a:prstGeom prst="rect">
            <a:avLst/>
          </a:prstGeom>
          <a:noFill/>
          <a:ln w="9525">
            <a:noFill/>
            <a:miter lim="800000"/>
            <a:headEnd/>
            <a:tailEnd/>
          </a:ln>
        </p:spPr>
        <p:txBody>
          <a:bodyPr wrap="none">
            <a:spAutoFit/>
          </a:bodyPr>
          <a:lstStyle/>
          <a:p>
            <a:pPr algn="ctr"/>
            <a:r>
              <a:rPr lang="en-US" sz="2000"/>
              <a:t>Air </a:t>
            </a:r>
          </a:p>
          <a:p>
            <a:pPr algn="ctr"/>
            <a:r>
              <a:rPr lang="en-US" sz="2000"/>
              <a:t>molecules</a:t>
            </a:r>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 \omega_p^2 = \frac{N q^2}{\epsilon_o m}&#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97"/>
  <p:tag name="PICTUREFILESIZE" val="3512"/>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kappa&#10; $$&#10;\end{document}&#10;"/>
  <p:tag name="FILENAME" val="txp_fig"/>
  <p:tag name="FORMAT" val="pngmono"/>
  <p:tag name="RES" val="600"/>
  <p:tag name="BLEND" val="0"/>
  <p:tag name="TRANSPARENT" val="0"/>
  <p:tag name="TBUG" val="0"/>
  <p:tag name="ALLOWFS" val="0"/>
  <p:tag name="ORIGWIDTH" val="11"/>
  <p:tag name="PICTUREFILESIZE" val="419"/>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_p = \frac{1}{\sqrt{\mu \epsilon}}&#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91"/>
  <p:tag name="PICTUREFILESIZE" val="2195"/>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 \equiv \frac{c}{v_p}&#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61.875"/>
  <p:tag name="PICTUREFILESIZE" val="1559"/>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_o \rightarrow 0&#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BITMAPFORMAT" val="pngmono"/>
  <p:tag name="DEBUGINTERACTIVE" val="True"/>
  <p:tag name="ORIGWIDTH" val="67"/>
  <p:tag name="PICTUREFILESIZE" val="1286"/>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overline{E} = A \left( cos(\omega t-k z) \,\hat{y}+ cos(\omega t-k z) \,\hat{x} \right)&#10;$$&#10;\end{document}&#10;"/>
  <p:tag name="FILENAME" val="txp_fig"/>
  <p:tag name="FORMAT" val="pngmono"/>
  <p:tag name="RES" val="600"/>
  <p:tag name="BLEND" val="0"/>
  <p:tag name="TRANSPARENT" val="0"/>
  <p:tag name="TBUG" val="0"/>
  <p:tag name="ALLOWFS" val="0"/>
  <p:tag name="ORIGWIDTH" val="379"/>
  <p:tag name="PICTUREFILESIZE" val="8243"/>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phi&#10;$$&#10;\end{document}&#10;"/>
  <p:tag name="FILENAME" val="txp_fig"/>
  <p:tag name="FORMAT" val="pngmono"/>
  <p:tag name="RES" val="600"/>
  <p:tag name="BLEND" val="0"/>
  <p:tag name="TRANSPARENT" val="0"/>
  <p:tag name="TBUG" val="0"/>
  <p:tag name="ALLOWFS" val="0"/>
  <p:tag name="ORIGWIDTH" val="12"/>
  <p:tag name="PICTUREFILESIZE" val="553"/>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_x(z,t)= \hat{a}_x \, Re \{\tilde{E_o} \, cos(\phi) \, exp [j(\omega t- k z)] \}&#10;$$&#10;\end{document}&#10;"/>
  <p:tag name="FILENAME" val="txp_fig"/>
  <p:tag name="FORMAT" val="pngmono"/>
  <p:tag name="RES" val="600"/>
  <p:tag name="BLEND" val="0"/>
  <p:tag name="TRANSPARENT" val="0"/>
  <p:tag name="TBUG" val="0"/>
  <p:tag name="ALLOWFS" val="0"/>
  <p:tag name="ORIGWIDTH" val="411"/>
  <p:tag name="PICTUREFILESIZE" val="10126"/>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_y(z,t)= \hat{a}_y \, Re \{\tilde{E_o} \, sin(\phi) \, exp [j (\omega t - k z)] \}&#10;$$&#10;\end{document}&#10;"/>
  <p:tag name="FILENAME" val="txp_fig"/>
  <p:tag name="FORMAT" val="pngmono"/>
  <p:tag name="RES" val="600"/>
  <p:tag name="BLEND" val="0"/>
  <p:tag name="TRANSPARENT" val="0"/>
  <p:tag name="TBUG" val="0"/>
  <p:tag name="ALLOWFS" val="0"/>
  <p:tag name="ORIGWIDTH" val="410"/>
  <p:tag name="PICTUREFILESIZE" val="10460"/>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frac{E_y(z,t)}{E_x(z,t)}= \frac{sin(\phi)}{cos(\phi)} = tan(\phi)&#10;$$&#10;\end{document}&#10;"/>
  <p:tag name="FILENAME" val="txp_fig"/>
  <p:tag name="FORMAT" val="pngmono"/>
  <p:tag name="RES" val="600"/>
  <p:tag name="BLEND" val="0"/>
  <p:tag name="TRANSPARENT" val="0"/>
  <p:tag name="TBUG" val="0"/>
  <p:tag name="ALLOWFS" val="0"/>
  <p:tag name="ORIGWIDTH" val="262"/>
  <p:tag name="PICTUREFILESIZE" val="10581"/>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_x(z,t)= \hat{a}_x \, Re \{\tilde{E_o} \, cos(\phi) \, exp [j(\omega t- k z)] \}&#10;$$&#10;\end{document}&#10;"/>
  <p:tag name="FILENAME" val="txp_fig"/>
  <p:tag name="FORMAT" val="pngmono"/>
  <p:tag name="RES" val="600"/>
  <p:tag name="BLEND" val="0"/>
  <p:tag name="TRANSPARENT" val="0"/>
  <p:tag name="TBUG" val="0"/>
  <p:tag name="ALLOWFS" val="0"/>
  <p:tag name="ORIGWIDTH" val="411"/>
  <p:tag name="PICTUREFILESIZE" val="10126"/>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psilon_r&#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BITMAPFORMAT" val="pngmono"/>
  <p:tag name="DEBUGINTERACTIVE" val="True"/>
  <p:tag name="ORIGWIDTH" val="16"/>
  <p:tag name="PICTUREFILESIZE" val="476"/>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_y(z,t)= \hat{a}_y \, Re \{\tilde{E_o} \, sin(\phi) \, exp [j (\omega t - k z)] \}&#10;$$&#10;\end{document}&#10;"/>
  <p:tag name="FILENAME" val="txp_fig"/>
  <p:tag name="FORMAT" val="pngmono"/>
  <p:tag name="RES" val="600"/>
  <p:tag name="BLEND" val="0"/>
  <p:tag name="TRANSPARENT" val="0"/>
  <p:tag name="TBUG" val="0"/>
  <p:tag name="ALLOWFS" val="0"/>
  <p:tag name="ORIGWIDTH" val="410"/>
  <p:tag name="PICTUREFILESIZE" val="10460"/>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omega t - k z = 0^o&#10;$$&#10;\end{document}&#10;"/>
  <p:tag name="FILENAME" val="txp_fig"/>
  <p:tag name="FORMAT" val="pngmono"/>
  <p:tag name="RES" val="600"/>
  <p:tag name="BLEND" val="0"/>
  <p:tag name="TRANSPARENT" val="0"/>
  <p:tag name="TBUG" val="0"/>
  <p:tag name="ALLOWFS" val="0"/>
  <p:tag name="ORIGWIDTH" val="122"/>
  <p:tag name="PICTUREFILESIZE" val="2155"/>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omega t - k z = 90^o= \frac{\pi}{2}&#10;$$&#10;\end{document}&#10;"/>
  <p:tag name="FILENAME" val="txp_fig"/>
  <p:tag name="FORMAT" val="pngmono"/>
  <p:tag name="RES" val="600"/>
  <p:tag name="BLEND" val="0"/>
  <p:tag name="TRANSPARENT" val="0"/>
  <p:tag name="TBUG" val="0"/>
  <p:tag name="ALLOWFS" val="0"/>
  <p:tag name="ORIGWIDTH" val="179"/>
  <p:tag name="PICTUREFILESIZE" val="3562"/>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tilde{E}_{o_x} \,\, and \,\, \tilde{E}_{o_y}&#10;$$&#10;\end{document}&#10;"/>
  <p:tag name="FILENAME" val="txp_fig"/>
  <p:tag name="FORMAT" val="pngmono"/>
  <p:tag name="RES" val="600"/>
  <p:tag name="BLEND" val="0"/>
  <p:tag name="TRANSPARENT" val="0"/>
  <p:tag name="TBUG" val="0"/>
  <p:tag name="ALLOWFS" val="0"/>
  <p:tag name="ORIGWIDTH" val="113"/>
  <p:tag name="PICTUREFILESIZE" val="2891"/>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_{o_x} \not= E_{o_y}&#10;$$&#10;\end{document}&#10;"/>
  <p:tag name="FILENAME" val="txp_fig"/>
  <p:tag name="FORMAT" val="pngmono"/>
  <p:tag name="RES" val="600"/>
  <p:tag name="BLEND" val="0"/>
  <p:tag name="TRANSPARENT" val="0"/>
  <p:tag name="TBUG" val="0"/>
  <p:tag name="ALLOWFS" val="0"/>
  <p:tag name="ORIGWIDTH" val="95"/>
  <p:tag name="PICTUREFILESIZE" val="2286"/>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psilon_i&#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BITMAPFORMAT" val="pngmono"/>
  <p:tag name="DEBUGINTERACTIVE" val="True"/>
  <p:tag name="ORIGWIDTH" val="13.875"/>
  <p:tag name="PICTUREFILESIZE" val="490"/>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tilde{\epsilon} = \epsilon_r - j \epsilon_i&#10; $$&#10;\end{document}&#10;"/>
  <p:tag name="FILENAME" val="txp_fig"/>
  <p:tag name="FORMAT" val="pngmono"/>
  <p:tag name="RES" val="600"/>
  <p:tag name="BLEND" val="0"/>
  <p:tag name="TRANSPARENT" val="0"/>
  <p:tag name="TBUG" val="0"/>
  <p:tag name="ALLOWFS" val="0"/>
  <p:tag name="ORIGWIDTH" val="106"/>
  <p:tag name="PICTUREFILESIZE" val="1628"/>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
  <p:tag name="PICTUREFILESIZE" val="445"/>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psilon = \epsilon_o \left( 1+  \frac{ \omega_p^2}{\omega_o^2 -\omega^2+j\omega \gamma} \right)&#10; $$&#10;\end{document}&#10;"/>
  <p:tag name="FILENAME" val="txp_fig"/>
  <p:tag name="FORMAT" val="pngmono"/>
  <p:tag name="RES" val="600"/>
  <p:tag name="BLEND" val="0"/>
  <p:tag name="TRANSPARENT" val="0"/>
  <p:tag name="TBUG" val="0"/>
  <p:tag name="ALLOWFS" val="0"/>
  <p:tag name="ORIGWIDTH" val="268"/>
  <p:tag name="PICTUREFILESIZE" val="7479"/>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
  <p:tag name="PICTUREFILESIZE" val="44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ilde{n} = n - j \kappa&#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03.875"/>
  <p:tag name="PICTUREFILESIZE" val="169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2"/>
  <p:tag name="PICTUREFILESIZE" val="441"/>
</p:tagLst>
</file>

<file path=ppt/theme/theme1.xml><?xml version="1.0" encoding="utf-8"?>
<a:theme xmlns:a="http://schemas.openxmlformats.org/drawingml/2006/main" name="Default Design">
  <a:themeElements>
    <a:clrScheme name="Custom 8">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18696</TotalTime>
  <Words>1276</Words>
  <Application>Microsoft Macintosh PowerPoint</Application>
  <PresentationFormat>On-screen Show (4:3)</PresentationFormat>
  <Paragraphs>258</Paragraphs>
  <Slides>33</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Arbitrary-Angle Linear Polarization</vt:lpstr>
      <vt:lpstr>Arbitrary-Angle Linear Polarization</vt:lpstr>
      <vt:lpstr>Circular (or Helical) Polarization</vt:lpstr>
      <vt:lpstr>Right vs. Left Circular (or Helical) Polarization</vt:lpstr>
      <vt:lpstr>Effect of the refractive index of the medium  on circularly polarized radiation</vt:lpstr>
      <vt:lpstr>A linearly polarized wave can be represented as a sum of two circularly polarized waves</vt:lpstr>
      <vt:lpstr>A linearly polarized wave can be represented as a sum of two circularly polarized waves</vt:lpstr>
      <vt:lpstr>Unequal arbitrary-relative-phase components yield elliptial polarization</vt:lpstr>
      <vt:lpstr>EM Waves can be linearly, circularly, or elliptically polarized.  A linearly polarized wave can be represented as a sum of two circularly polarized waves.</vt:lpstr>
      <vt:lpstr>PowerPoint Presentation</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Vladimir Bulovic</dc:creator>
  <cp:lastModifiedBy>Tohei Moritani</cp:lastModifiedBy>
  <cp:revision>98</cp:revision>
  <cp:lastPrinted>2012-12-14T06:52:08Z</cp:lastPrinted>
  <dcterms:created xsi:type="dcterms:W3CDTF">2011-03-16T05:45:31Z</dcterms:created>
  <dcterms:modified xsi:type="dcterms:W3CDTF">2017-02-19T02:24:29Z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15603912</vt:lpwstr>
  </property>
  <property fmtid="{D5CDD505-2E9C-101B-9397-08002B2CF9AE}" pid="3" name="NXPowerLiteSettings">
    <vt:lpwstr>F7000400038000</vt:lpwstr>
  </property>
  <property fmtid="{D5CDD505-2E9C-101B-9397-08002B2CF9AE}" pid="4" name="NXPowerLiteVersion">
    <vt:lpwstr>D5.0.8</vt:lpwstr>
  </property>
</Properties>
</file>